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52" r:id="rId1"/>
  </p:sldMasterIdLst>
  <p:notesMasterIdLst>
    <p:notesMasterId r:id="rId14"/>
  </p:notesMasterIdLst>
  <p:handoutMasterIdLst>
    <p:handoutMasterId r:id="rId15"/>
  </p:handoutMasterIdLst>
  <p:sldIdLst>
    <p:sldId id="836" r:id="rId2"/>
    <p:sldId id="842" r:id="rId3"/>
    <p:sldId id="839" r:id="rId4"/>
    <p:sldId id="840" r:id="rId5"/>
    <p:sldId id="844" r:id="rId6"/>
    <p:sldId id="853" r:id="rId7"/>
    <p:sldId id="854" r:id="rId8"/>
    <p:sldId id="855" r:id="rId9"/>
    <p:sldId id="856" r:id="rId10"/>
    <p:sldId id="857" r:id="rId11"/>
    <p:sldId id="858" r:id="rId12"/>
    <p:sldId id="861" r:id="rId13"/>
  </p:sldIdLst>
  <p:sldSz cx="9144000" cy="6858000" type="screen4x3"/>
  <p:notesSz cx="6781800" cy="9855200"/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LMU CompatilFact" pitchFamily="2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LMU CompatilFact" pitchFamily="2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LMU CompatilFact" pitchFamily="2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LMU CompatilFact" pitchFamily="2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LMU CompatilFact" pitchFamily="2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LMU CompatilFact" pitchFamily="2" charset="0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LMU CompatilFact" pitchFamily="2" charset="0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LMU CompatilFact" pitchFamily="2" charset="0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LMU CompatilFact" pitchFamily="2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notes"/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CCFF"/>
    <a:srgbClr val="FFFFCC"/>
    <a:srgbClr val="CCFFCC"/>
    <a:srgbClr val="006C30"/>
    <a:srgbClr val="DDDDDD"/>
    <a:srgbClr val="FF9999"/>
    <a:srgbClr val="FFCC99"/>
    <a:srgbClr val="F38A79"/>
    <a:srgbClr val="99FF66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ittlere Formatvorlage 4 - Akz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A488322-F2BA-4B5B-9748-0D474271808F}" styleName="Mittlere Formatvorlage 3 - Akz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940675A-B579-460E-94D1-54222C63F5DA}" styleName="Keine Formatvorlage, Tabellengitternetz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0A1B5D5-9B99-4C35-A422-299274C87663}" styleName="Mittlere Formatvorlage 1 - Akz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EB344D84-9AFB-497E-A393-DC336BA19D2E}" styleName="Mittlere Formatvorlage 3 - Akz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691" autoAdjust="0"/>
    <p:restoredTop sz="51383" autoAdjust="0"/>
  </p:normalViewPr>
  <p:slideViewPr>
    <p:cSldViewPr>
      <p:cViewPr>
        <p:scale>
          <a:sx n="140" d="100"/>
          <a:sy n="140" d="100"/>
        </p:scale>
        <p:origin x="-2120" y="1136"/>
      </p:cViewPr>
      <p:guideLst>
        <p:guide orient="horz" pos="4042"/>
        <p:guide pos="113"/>
      </p:guideLst>
    </p:cSldViewPr>
  </p:slideViewPr>
  <p:outlineViewPr>
    <p:cViewPr>
      <p:scale>
        <a:sx n="33" d="100"/>
        <a:sy n="33" d="100"/>
      </p:scale>
      <p:origin x="0" y="13272"/>
    </p:cViewPr>
  </p:outlineViewPr>
  <p:notesTextViewPr>
    <p:cViewPr>
      <p:scale>
        <a:sx n="140" d="100"/>
        <a:sy n="140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>
      <p:cViewPr varScale="1">
        <p:scale>
          <a:sx n="65" d="100"/>
          <a:sy n="65" d="100"/>
        </p:scale>
        <p:origin x="-3420" y="-96"/>
      </p:cViewPr>
      <p:guideLst>
        <p:guide orient="horz" pos="3103"/>
        <p:guide pos="2135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handoutMaster" Target="handoutMasters/handoutMaster1.xml"/><Relationship Id="rId16" Type="http://schemas.openxmlformats.org/officeDocument/2006/relationships/printerSettings" Target="printerSettings/printerSettings1.bin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786484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1.png>
</file>

<file path=ppt/media/image19.jpg>
</file>

<file path=ppt/media/image4.png>
</file>

<file path=ppt/media/image5.jpeg>
</file>

<file path=ppt/media/image6.jpeg>
</file>

<file path=ppt/media/image7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3"/>
            <a:ext cx="2940050" cy="2779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335" tIns="46167" rIns="92335" bIns="46167" numCol="1" anchor="t" anchorCtr="0" compatLnSpc="1">
            <a:prstTxWarp prst="textNoShape">
              <a:avLst/>
            </a:prstTxWarp>
            <a:spAutoFit/>
          </a:bodyPr>
          <a:lstStyle>
            <a:lvl1pPr defTabSz="923877">
              <a:spcBef>
                <a:spcPct val="50000"/>
              </a:spcBef>
              <a:defRPr>
                <a:latin typeface="LMU SabonNext Demi" pitchFamily="18" charset="0"/>
              </a:defRPr>
            </a:lvl1pPr>
          </a:lstStyle>
          <a:p>
            <a:endParaRPr lang="de-DE" dirty="0"/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41751" y="3"/>
            <a:ext cx="2940050" cy="2779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335" tIns="46167" rIns="92335" bIns="46167" numCol="1" anchor="t" anchorCtr="0" compatLnSpc="1">
            <a:prstTxWarp prst="textNoShape">
              <a:avLst/>
            </a:prstTxWarp>
            <a:spAutoFit/>
          </a:bodyPr>
          <a:lstStyle>
            <a:lvl1pPr algn="r" defTabSz="923877">
              <a:spcBef>
                <a:spcPct val="50000"/>
              </a:spcBef>
              <a:defRPr>
                <a:latin typeface="LMU SabonNext Demi" pitchFamily="18" charset="0"/>
              </a:defRPr>
            </a:lvl1pPr>
          </a:lstStyle>
          <a:p>
            <a:fld id="{4C476B9A-09E8-F547-B409-8F77FB8D3140}" type="datetime1">
              <a:rPr lang="de-DE" smtClean="0"/>
              <a:t>07.07.14</a:t>
            </a:fld>
            <a:endParaRPr lang="de-DE"/>
          </a:p>
        </p:txBody>
      </p:sp>
      <p:sp>
        <p:nvSpPr>
          <p:cNvPr id="614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27100" y="739775"/>
            <a:ext cx="4927600" cy="36957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458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4876" y="4681539"/>
            <a:ext cx="4972050" cy="1227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335" tIns="46167" rIns="92335" bIns="46167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de-DE" noProof="0" dirty="0" smtClean="0"/>
              <a:t>Mastertextformat bearbeiten</a:t>
            </a:r>
          </a:p>
          <a:p>
            <a:pPr lvl="1"/>
            <a:r>
              <a:rPr lang="de-DE" noProof="0" dirty="0" smtClean="0"/>
              <a:t>Zweite Ebene</a:t>
            </a:r>
          </a:p>
          <a:p>
            <a:pPr lvl="2"/>
            <a:r>
              <a:rPr lang="de-DE" noProof="0" dirty="0" smtClean="0"/>
              <a:t>Dritte Ebene</a:t>
            </a:r>
          </a:p>
          <a:p>
            <a:pPr lvl="3"/>
            <a:r>
              <a:rPr lang="de-DE" noProof="0" dirty="0" smtClean="0"/>
              <a:t>Vierte Ebene</a:t>
            </a:r>
          </a:p>
          <a:p>
            <a:pPr lvl="4"/>
            <a:r>
              <a:rPr lang="de-DE" noProof="0" dirty="0" smtClean="0"/>
              <a:t>Fünfte Ebene</a:t>
            </a:r>
          </a:p>
        </p:txBody>
      </p:sp>
      <p:sp>
        <p:nvSpPr>
          <p:cNvPr id="2458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9580564"/>
            <a:ext cx="2940050" cy="2779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335" tIns="46167" rIns="92335" bIns="46167" numCol="1" anchor="b" anchorCtr="0" compatLnSpc="1">
            <a:prstTxWarp prst="textNoShape">
              <a:avLst/>
            </a:prstTxWarp>
            <a:spAutoFit/>
          </a:bodyPr>
          <a:lstStyle>
            <a:lvl1pPr defTabSz="923877">
              <a:spcBef>
                <a:spcPct val="50000"/>
              </a:spcBef>
              <a:defRPr>
                <a:latin typeface="LMU SabonNext Demi" pitchFamily="18" charset="0"/>
              </a:defRPr>
            </a:lvl1pPr>
          </a:lstStyle>
          <a:p>
            <a:endParaRPr lang="de-DE"/>
          </a:p>
        </p:txBody>
      </p:sp>
      <p:sp>
        <p:nvSpPr>
          <p:cNvPr id="2458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1751" y="9580564"/>
            <a:ext cx="2940050" cy="2779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335" tIns="46167" rIns="92335" bIns="46167" numCol="1" anchor="b" anchorCtr="0" compatLnSpc="1">
            <a:prstTxWarp prst="textNoShape">
              <a:avLst/>
            </a:prstTxWarp>
            <a:spAutoFit/>
          </a:bodyPr>
          <a:lstStyle>
            <a:lvl1pPr algn="r" defTabSz="923877">
              <a:spcBef>
                <a:spcPct val="50000"/>
              </a:spcBef>
              <a:defRPr>
                <a:latin typeface="LMU SabonNext Demi" pitchFamily="18" charset="0"/>
              </a:defRPr>
            </a:lvl1pPr>
          </a:lstStyle>
          <a:p>
            <a:fld id="{87E9C61A-9B5E-4580-98DD-1AC874081FFB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669265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4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4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4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4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pitchFamily="-4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de-DE" dirty="0" smtClean="0"/>
              <a:t>Vorstellung</a:t>
            </a:r>
            <a:endParaRPr lang="de-DE" dirty="0"/>
          </a:p>
          <a:p>
            <a:pPr marL="171450" indent="-171450">
              <a:buFont typeface="Arial"/>
              <a:buChar char="•"/>
            </a:pPr>
            <a:r>
              <a:rPr lang="de-DE" b="1" dirty="0" smtClean="0"/>
              <a:t>Titel erklären:</a:t>
            </a:r>
            <a:r>
              <a:rPr lang="de-DE" dirty="0" smtClean="0"/>
              <a:t> „Was mache ich in meiner Arbeit?“</a:t>
            </a:r>
          </a:p>
          <a:p>
            <a:pPr marL="228600" indent="-228600">
              <a:buFont typeface="+mj-lt"/>
              <a:buAutoNum type="arabicPeriod"/>
            </a:pPr>
            <a:r>
              <a:rPr lang="de-DE" dirty="0" err="1" smtClean="0"/>
              <a:t>Raspberry</a:t>
            </a:r>
            <a:r>
              <a:rPr lang="de-DE" dirty="0" smtClean="0"/>
              <a:t> Pi</a:t>
            </a:r>
          </a:p>
          <a:p>
            <a:pPr marL="228600" indent="-228600">
              <a:buFont typeface="+mj-lt"/>
              <a:buAutoNum type="arabicPeriod"/>
            </a:pPr>
            <a:r>
              <a:rPr lang="de-DE" dirty="0" err="1" smtClean="0"/>
              <a:t>Raspberry</a:t>
            </a:r>
            <a:r>
              <a:rPr lang="de-DE" dirty="0" smtClean="0"/>
              <a:t> Pi-Cluster</a:t>
            </a:r>
          </a:p>
          <a:p>
            <a:pPr marL="228600" indent="-228600">
              <a:buFont typeface="+mj-lt"/>
              <a:buAutoNum type="arabicPeriod"/>
            </a:pPr>
            <a:r>
              <a:rPr lang="de-DE" dirty="0" smtClean="0"/>
              <a:t>Skalierungsverhalten </a:t>
            </a:r>
          </a:p>
          <a:p>
            <a:pPr marL="228600" indent="-228600">
              <a:buFont typeface="+mj-lt"/>
              <a:buAutoNum type="arabicPeriod"/>
            </a:pPr>
            <a:r>
              <a:rPr lang="de-DE" dirty="0" smtClean="0"/>
              <a:t>HPC-Benchmarks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9C61A-9B5E-4580-98DD-1AC874081FFB}" type="slidenum">
              <a:rPr lang="de-DE" smtClean="0"/>
              <a:pPr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798539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/>
              <a:buChar char="•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9C61A-9B5E-4580-98DD-1AC874081FFB}" type="slidenum">
              <a:rPr lang="de-DE" smtClean="0"/>
              <a:pPr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29173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de-DE" b="1" dirty="0" smtClean="0"/>
              <a:t>Erwartete Ergebnisse:</a:t>
            </a:r>
            <a:endParaRPr lang="de-DE" b="1" baseline="0" dirty="0" smtClean="0"/>
          </a:p>
          <a:p>
            <a:pPr marL="628650" lvl="1" indent="-171450">
              <a:buFont typeface="Symbol" charset="2"/>
              <a:buChar char="-"/>
            </a:pPr>
            <a:r>
              <a:rPr lang="de-DE" dirty="0" smtClean="0"/>
              <a:t>Lineares Skalierungsverhalten des </a:t>
            </a:r>
            <a:r>
              <a:rPr lang="de-DE" dirty="0" err="1" smtClean="0"/>
              <a:t>Bramble</a:t>
            </a:r>
            <a:r>
              <a:rPr lang="de-DE" dirty="0" smtClean="0"/>
              <a:t> bei Hinzunahme von Ressourcen bzgl. Ausführungsrate </a:t>
            </a:r>
            <a:r>
              <a:rPr lang="de-DE" dirty="0" smtClean="0">
                <a:latin typeface="Zapf Dingbats"/>
                <a:ea typeface="Zapf Dingbats"/>
                <a:cs typeface="Zapf Dingbats"/>
                <a:sym typeface="Zapf Dingbats"/>
              </a:rPr>
              <a:t>✓ </a:t>
            </a:r>
            <a:r>
              <a:rPr lang="de-DE" dirty="0" smtClean="0"/>
              <a:t>(für </a:t>
            </a:r>
            <a:r>
              <a:rPr lang="de-DE" dirty="0" err="1" smtClean="0"/>
              <a:t>n</a:t>
            </a:r>
            <a:r>
              <a:rPr lang="de-DE" dirty="0" smtClean="0"/>
              <a:t> ≤ 17 Rechenknoten)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dirty="0" smtClean="0"/>
              <a:t>Konstantes Skalierungsverhalten des </a:t>
            </a:r>
            <a:r>
              <a:rPr lang="de-DE" dirty="0" err="1" smtClean="0"/>
              <a:t>Bramble</a:t>
            </a:r>
            <a:r>
              <a:rPr lang="de-DE" dirty="0" smtClean="0"/>
              <a:t> bei Hinzunahme von Ressourcen bzgl. Ausführungsdauer </a:t>
            </a:r>
            <a:r>
              <a:rPr lang="de-DE" dirty="0" smtClean="0">
                <a:latin typeface="Zapf Dingbats"/>
                <a:ea typeface="Zapf Dingbats"/>
                <a:cs typeface="Zapf Dingbats"/>
                <a:sym typeface="Zapf Dingbats"/>
              </a:rPr>
              <a:t>✓ </a:t>
            </a:r>
            <a:r>
              <a:rPr lang="de-DE" dirty="0" smtClean="0"/>
              <a:t>(für </a:t>
            </a:r>
            <a:r>
              <a:rPr lang="de-DE" dirty="0" err="1" smtClean="0"/>
              <a:t>n</a:t>
            </a:r>
            <a:r>
              <a:rPr lang="de-DE" dirty="0" smtClean="0"/>
              <a:t> ≤ 17 Rechenknoten)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dirty="0" smtClean="0"/>
              <a:t>Gleichartiges Skalierungsverhalten in Messreihe 1 und Messreihe 2 </a:t>
            </a:r>
            <a:r>
              <a:rPr lang="de-DE" dirty="0" smtClean="0">
                <a:latin typeface="Zapf Dingbats"/>
                <a:ea typeface="Zapf Dingbats"/>
                <a:cs typeface="Zapf Dingbats"/>
                <a:sym typeface="Zapf Dingbats"/>
              </a:rPr>
              <a:t>✓</a:t>
            </a:r>
          </a:p>
          <a:p>
            <a:pPr marL="171450" lvl="0" indent="-171450">
              <a:buFont typeface="Arial"/>
              <a:buChar char="•"/>
            </a:pPr>
            <a:r>
              <a:rPr lang="de-DE" b="1" dirty="0" smtClean="0">
                <a:latin typeface="Zapf Dingbats"/>
                <a:ea typeface="Zapf Dingbats"/>
                <a:cs typeface="Zapf Dingbats"/>
                <a:sym typeface="Zapf Dingbats"/>
              </a:rPr>
              <a:t>Warum deutlich</a:t>
            </a:r>
            <a:r>
              <a:rPr lang="de-DE" b="1" baseline="0" dirty="0" smtClean="0">
                <a:latin typeface="Zapf Dingbats"/>
                <a:ea typeface="Zapf Dingbats"/>
                <a:cs typeface="Zapf Dingbats"/>
                <a:sym typeface="Zapf Dingbats"/>
              </a:rPr>
              <a:t> schlechtere Ergebnisse für </a:t>
            </a:r>
            <a:r>
              <a:rPr lang="de-DE" b="1" baseline="0" dirty="0" err="1" smtClean="0">
                <a:latin typeface="Zapf Dingbats"/>
                <a:ea typeface="Zapf Dingbats"/>
                <a:cs typeface="Zapf Dingbats"/>
                <a:sym typeface="Zapf Dingbats"/>
              </a:rPr>
              <a:t>n</a:t>
            </a:r>
            <a:r>
              <a:rPr lang="de-DE" b="1" baseline="0" dirty="0" smtClean="0">
                <a:latin typeface="Zapf Dingbats"/>
                <a:ea typeface="Zapf Dingbats"/>
                <a:cs typeface="Zapf Dingbats"/>
                <a:sym typeface="Zapf Dingbats"/>
              </a:rPr>
              <a:t> &gt; 17 Rechenknoten? Erklärungsansätze: </a:t>
            </a:r>
          </a:p>
          <a:p>
            <a:pPr marL="628650" lvl="1" indent="-228600">
              <a:buFont typeface="+mj-lt"/>
              <a:buAutoNum type="alphaLcParenR"/>
            </a:pPr>
            <a:r>
              <a:rPr lang="de-DE" b="1" dirty="0" smtClean="0"/>
              <a:t>Funktionsweise des Benchmarks: </a:t>
            </a:r>
            <a:r>
              <a:rPr lang="de-DE" dirty="0" smtClean="0"/>
              <a:t>Erwünschter Effekt? </a:t>
            </a:r>
            <a:r>
              <a:rPr lang="de-DE" dirty="0" smtClean="0">
                <a:latin typeface="Zapf Dingbats"/>
                <a:ea typeface="Zapf Dingbats"/>
                <a:cs typeface="Zapf Dingbats"/>
                <a:sym typeface="Zapf Dingbats"/>
              </a:rPr>
              <a:t>✗</a:t>
            </a:r>
            <a:endParaRPr lang="de-DE" dirty="0" smtClean="0">
              <a:latin typeface="Times" pitchFamily="-44" charset="0"/>
              <a:ea typeface="+mn-ea"/>
              <a:cs typeface="+mn-cs"/>
              <a:sym typeface="Zapf Dingbats"/>
            </a:endParaRPr>
          </a:p>
          <a:p>
            <a:pPr marL="571500" lvl="1" indent="-171450">
              <a:buFont typeface="Symbol" charset="0"/>
              <a:buChar char=""/>
            </a:pPr>
            <a:r>
              <a:rPr lang="de-DE" dirty="0" smtClean="0"/>
              <a:t>Nein, lineares Wachstum erwartet </a:t>
            </a:r>
          </a:p>
          <a:p>
            <a:pPr marL="628650" lvl="1" indent="-228600">
              <a:buFont typeface="+mj-lt"/>
              <a:buAutoNum type="alphaLcParenR"/>
            </a:pPr>
            <a:r>
              <a:rPr lang="de-DE" b="1" dirty="0" err="1" smtClean="0"/>
              <a:t>Bramble</a:t>
            </a:r>
            <a:r>
              <a:rPr lang="de-DE" b="1" dirty="0" smtClean="0"/>
              <a:t>-Architektur: </a:t>
            </a:r>
            <a:r>
              <a:rPr lang="de-DE" dirty="0" smtClean="0"/>
              <a:t>Systemzeit, Netz-Dateisystem?</a:t>
            </a:r>
            <a:r>
              <a:rPr lang="de-DE" dirty="0" smtClean="0">
                <a:latin typeface="Zapf Dingbats"/>
                <a:ea typeface="Zapf Dingbats"/>
                <a:cs typeface="Zapf Dingbats"/>
                <a:sym typeface="Zapf Dingbats"/>
              </a:rPr>
              <a:t> ✗</a:t>
            </a:r>
            <a:endParaRPr lang="de-DE" dirty="0" smtClean="0">
              <a:latin typeface="Times" pitchFamily="-44" charset="0"/>
              <a:ea typeface="+mn-ea"/>
              <a:cs typeface="+mn-cs"/>
              <a:sym typeface="Zapf Dingbats"/>
            </a:endParaRPr>
          </a:p>
          <a:p>
            <a:pPr marL="571500" lvl="1" indent="-171450">
              <a:buFont typeface="Symbol" charset="0"/>
              <a:buChar char=""/>
            </a:pPr>
            <a:r>
              <a:rPr lang="de-DE" dirty="0" smtClean="0"/>
              <a:t>Zeitdrift nicht wahrscheinlicher bei </a:t>
            </a:r>
            <a:r>
              <a:rPr lang="de-DE" dirty="0" err="1" smtClean="0"/>
              <a:t>n</a:t>
            </a:r>
            <a:r>
              <a:rPr lang="de-DE" dirty="0" smtClean="0"/>
              <a:t> &gt; 17 Rechenknoten, gleiche Rechenlast auf beteiligten Rechenknoten</a:t>
            </a:r>
          </a:p>
          <a:p>
            <a:pPr marL="571500" lvl="1" indent="-171450">
              <a:buFont typeface="Symbol" charset="0"/>
              <a:buChar char=""/>
            </a:pPr>
            <a:r>
              <a:rPr lang="de-DE" dirty="0" smtClean="0"/>
              <a:t>Kopieren von </a:t>
            </a:r>
            <a:r>
              <a:rPr lang="de-DE" dirty="0" err="1" smtClean="0"/>
              <a:t>Binaries</a:t>
            </a:r>
            <a:r>
              <a:rPr lang="de-DE" dirty="0" smtClean="0"/>
              <a:t> und Libraries auf lokale Partition liefert noch schlechtere Ergebnisse</a:t>
            </a:r>
          </a:p>
          <a:p>
            <a:pPr marL="628650" lvl="1" indent="-228600">
              <a:buFont typeface="+mj-lt"/>
              <a:buAutoNum type="alphaLcParenR"/>
            </a:pPr>
            <a:r>
              <a:rPr lang="de-DE" b="1" dirty="0" smtClean="0"/>
              <a:t>Ausführung des Benchmarks: </a:t>
            </a:r>
            <a:r>
              <a:rPr lang="de-DE" dirty="0" smtClean="0"/>
              <a:t>Funktionsweise von MPICH? </a:t>
            </a:r>
            <a:r>
              <a:rPr lang="de-DE" dirty="0" smtClean="0">
                <a:latin typeface="Zapf Dingbats"/>
                <a:ea typeface="Zapf Dingbats"/>
                <a:cs typeface="Zapf Dingbats"/>
                <a:sym typeface="Zapf Dingbats"/>
              </a:rPr>
              <a:t>✗</a:t>
            </a:r>
            <a:endParaRPr lang="de-DE" dirty="0" smtClean="0">
              <a:latin typeface="Times" pitchFamily="-44" charset="0"/>
              <a:ea typeface="+mn-ea"/>
              <a:cs typeface="+mn-cs"/>
              <a:sym typeface="Zapf Dingbats"/>
            </a:endParaRPr>
          </a:p>
          <a:p>
            <a:pPr marL="571500" lvl="1" indent="-171450">
              <a:buFont typeface="Symbol" charset="0"/>
              <a:buChar char=""/>
            </a:pPr>
            <a:r>
              <a:rPr lang="de-DE" dirty="0" smtClean="0"/>
              <a:t>Manipulation des Benchmark-Quellcodes zur Reduzierung des Verwaltungs-Overhead liefert keine verbesserten Ergebnisse</a:t>
            </a:r>
          </a:p>
          <a:p>
            <a:pPr marL="171450" lvl="0" indent="-171450">
              <a:buFont typeface="Arial"/>
              <a:buChar char="•"/>
            </a:pPr>
            <a:r>
              <a:rPr lang="de-DE" b="1" dirty="0" smtClean="0"/>
              <a:t>Fazit: 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dirty="0" smtClean="0"/>
              <a:t>Lineares Wachstum Bandbreiten HS-Zugriffe (erwartungsgemäß),</a:t>
            </a:r>
            <a:r>
              <a:rPr lang="de-DE" baseline="0" dirty="0" smtClean="0"/>
              <a:t> </a:t>
            </a:r>
            <a:r>
              <a:rPr lang="de-DE" dirty="0" smtClean="0"/>
              <a:t>Ausführungsdauer steigt jedoch deutlich an</a:t>
            </a:r>
            <a:r>
              <a:rPr lang="de-DE" baseline="0" dirty="0" smtClean="0"/>
              <a:t> 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dirty="0" smtClean="0"/>
              <a:t>Erwartungsgemäßes Skalierungsverhalten nur für </a:t>
            </a:r>
            <a:r>
              <a:rPr lang="de-DE" dirty="0" err="1" smtClean="0"/>
              <a:t>n</a:t>
            </a:r>
            <a:r>
              <a:rPr lang="de-DE" dirty="0" smtClean="0"/>
              <a:t> ≤ 17 Rechenknoten!</a:t>
            </a:r>
            <a:r>
              <a:rPr lang="de-DE" baseline="0" dirty="0" smtClean="0"/>
              <a:t> </a:t>
            </a:r>
          </a:p>
          <a:p>
            <a:pPr marL="628650" lvl="1" indent="-171450">
              <a:buFont typeface="Symbol" charset="2"/>
              <a:buChar char="-"/>
            </a:pPr>
            <a:endParaRPr lang="de-DE" baseline="0" dirty="0" smtClean="0"/>
          </a:p>
          <a:p>
            <a:pPr marL="171450" lvl="0" indent="-171450">
              <a:buFont typeface="Arial"/>
              <a:buChar char="•"/>
            </a:pPr>
            <a:endParaRPr lang="de-DE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9C61A-9B5E-4580-98DD-1AC874081FFB}" type="slidenum">
              <a:rPr lang="de-DE" smtClean="0"/>
              <a:pPr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29173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+mj-lt"/>
              <a:buNone/>
            </a:pPr>
            <a:r>
              <a:rPr lang="de-DE" b="1" dirty="0" smtClean="0"/>
              <a:t>3. Optimierungen </a:t>
            </a:r>
          </a:p>
          <a:p>
            <a:pPr marL="628650" lvl="1" indent="-171450">
              <a:buFont typeface="Arial"/>
              <a:buChar char="•"/>
            </a:pPr>
            <a:r>
              <a:rPr lang="de-DE" b="1" dirty="0" err="1" smtClean="0"/>
              <a:t>Raspberry</a:t>
            </a:r>
            <a:r>
              <a:rPr lang="de-DE" b="1" dirty="0" smtClean="0"/>
              <a:t> Pi:</a:t>
            </a:r>
            <a:r>
              <a:rPr lang="de-DE" dirty="0" smtClean="0"/>
              <a:t> Lebensdauer SD-Karten, </a:t>
            </a:r>
            <a:r>
              <a:rPr lang="de-DE" dirty="0" err="1" smtClean="0"/>
              <a:t>Reset</a:t>
            </a:r>
            <a:r>
              <a:rPr lang="de-DE" dirty="0" smtClean="0"/>
              <a:t>-Buttons</a:t>
            </a:r>
          </a:p>
          <a:p>
            <a:pPr marL="628650" lvl="1" indent="-171450">
              <a:buFont typeface="Arial"/>
              <a:buChar char="•"/>
            </a:pPr>
            <a:r>
              <a:rPr lang="de-DE" b="1" dirty="0" err="1" smtClean="0"/>
              <a:t>Bramble</a:t>
            </a:r>
            <a:r>
              <a:rPr lang="de-DE" b="1" dirty="0" smtClean="0"/>
              <a:t>:</a:t>
            </a:r>
            <a:r>
              <a:rPr lang="de-DE" dirty="0" smtClean="0"/>
              <a:t> Zugang zu Schnittstellen, Stromversorgung, beengter Aufbau </a:t>
            </a:r>
            <a:r>
              <a:rPr lang="de-DE" b="1" dirty="0" smtClean="0"/>
              <a:t>	</a:t>
            </a:r>
          </a:p>
          <a:p>
            <a:pPr marL="0" indent="0">
              <a:buFont typeface="+mj-lt"/>
              <a:buNone/>
            </a:pPr>
            <a:r>
              <a:rPr lang="de-DE" b="1" dirty="0" smtClean="0"/>
              <a:t>4.</a:t>
            </a:r>
            <a:r>
              <a:rPr lang="de-DE" b="1" baseline="0" dirty="0" smtClean="0"/>
              <a:t> Zukünftige Versuche </a:t>
            </a:r>
          </a:p>
          <a:p>
            <a:pPr marL="628650" marR="0" lvl="3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b="1" dirty="0" smtClean="0"/>
              <a:t>GPU-Programmierung:</a:t>
            </a:r>
            <a:r>
              <a:rPr lang="de-DE" dirty="0" smtClean="0"/>
              <a:t> Spezifikation vor Kurzem veröffentlicht, Wettbewerb der </a:t>
            </a:r>
            <a:r>
              <a:rPr lang="de-DE" dirty="0" err="1" smtClean="0"/>
              <a:t>Raspberry</a:t>
            </a:r>
            <a:r>
              <a:rPr lang="de-DE" dirty="0" smtClean="0"/>
              <a:t> Pi </a:t>
            </a:r>
            <a:r>
              <a:rPr lang="de-DE" dirty="0" err="1" smtClean="0"/>
              <a:t>Foundation</a:t>
            </a:r>
            <a:r>
              <a:rPr lang="de-DE" dirty="0" smtClean="0"/>
              <a:t> für quelloffenen Treiber</a:t>
            </a:r>
          </a:p>
          <a:p>
            <a:pPr marL="0" indent="0">
              <a:buFont typeface="+mj-lt"/>
              <a:buNone/>
            </a:pPr>
            <a:endParaRPr lang="de-DE" b="1" baseline="0" dirty="0" smtClean="0"/>
          </a:p>
          <a:p>
            <a:pPr marL="0" indent="0">
              <a:buFont typeface="+mj-lt"/>
              <a:buNone/>
            </a:pPr>
            <a:endParaRPr lang="de-DE" b="1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9C61A-9B5E-4580-98DD-1AC874081FFB}" type="slidenum">
              <a:rPr lang="de-DE" smtClean="0"/>
              <a:pPr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29173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lvl="0" indent="-228600">
              <a:buFont typeface="+mj-lt"/>
              <a:buAutoNum type="arabicPeriod"/>
            </a:pPr>
            <a:r>
              <a:rPr lang="de-DE" b="1" dirty="0" err="1" smtClean="0"/>
              <a:t>Raspberry</a:t>
            </a:r>
            <a:r>
              <a:rPr lang="de-DE" b="1" baseline="0" dirty="0" smtClean="0"/>
              <a:t> Pi</a:t>
            </a:r>
            <a:r>
              <a:rPr lang="de-DE" baseline="0" dirty="0" smtClean="0"/>
              <a:t> </a:t>
            </a:r>
            <a:r>
              <a:rPr lang="de-DE" dirty="0" smtClean="0"/>
              <a:t> </a:t>
            </a:r>
          </a:p>
          <a:p>
            <a:pPr marL="171450" lvl="0" indent="-171450">
              <a:buFont typeface="Arial"/>
              <a:buChar char="•"/>
            </a:pPr>
            <a:r>
              <a:rPr lang="de-DE" dirty="0" smtClean="0"/>
              <a:t>Mini-Computer (Kreditkartengröße)</a:t>
            </a:r>
          </a:p>
          <a:p>
            <a:pPr marL="171450" lvl="0" indent="-171450">
              <a:buFont typeface="Arial"/>
              <a:buChar char="•"/>
            </a:pPr>
            <a:r>
              <a:rPr lang="de-DE" dirty="0" smtClean="0"/>
              <a:t>Entwicklung seit 2009 durch die </a:t>
            </a:r>
            <a:r>
              <a:rPr lang="de-DE" dirty="0" err="1" smtClean="0"/>
              <a:t>Raspberry</a:t>
            </a:r>
            <a:r>
              <a:rPr lang="de-DE" dirty="0" smtClean="0"/>
              <a:t> Pi </a:t>
            </a:r>
            <a:r>
              <a:rPr lang="de-DE" dirty="0" err="1" smtClean="0"/>
              <a:t>Foundation</a:t>
            </a:r>
            <a:endParaRPr lang="de-DE" dirty="0" smtClean="0"/>
          </a:p>
          <a:p>
            <a:pPr marL="171450" lvl="0" indent="-171450">
              <a:buFont typeface="Arial"/>
              <a:buChar char="•"/>
            </a:pPr>
            <a:r>
              <a:rPr lang="de-DE" dirty="0" smtClean="0"/>
              <a:t>Aktuell: Modell B, im Juni 2014 über 3 Mio. Mal verkauft</a:t>
            </a:r>
          </a:p>
          <a:p>
            <a:pPr marL="171450" lvl="0" indent="-171450">
              <a:buFont typeface="Arial"/>
              <a:buChar char="•"/>
            </a:pPr>
            <a:r>
              <a:rPr lang="de-DE" dirty="0" smtClean="0"/>
              <a:t>Kosten inklusive Zubehör: ca. 50 Euro </a:t>
            </a:r>
          </a:p>
          <a:p>
            <a:pPr marL="171450" lvl="0" indent="-171450">
              <a:buFont typeface="Arial"/>
              <a:buChar char="•"/>
            </a:pPr>
            <a:endParaRPr lang="de-DE" dirty="0" smtClean="0"/>
          </a:p>
          <a:p>
            <a:pPr marL="228600" lvl="0" indent="-228600">
              <a:buFont typeface="+mj-lt"/>
              <a:buAutoNum type="arabicPeriod" startAt="2"/>
            </a:pPr>
            <a:r>
              <a:rPr lang="de-DE" b="1" dirty="0" err="1" smtClean="0"/>
              <a:t>Bramble</a:t>
            </a:r>
            <a:endParaRPr lang="de-DE" b="1" dirty="0" smtClean="0"/>
          </a:p>
          <a:p>
            <a:pPr marL="228600" lvl="0" indent="-228600">
              <a:buFont typeface="Arial"/>
              <a:buChar char="•"/>
            </a:pPr>
            <a:r>
              <a:rPr lang="de-DE" b="0" dirty="0" smtClean="0"/>
              <a:t>Referenz:</a:t>
            </a:r>
            <a:r>
              <a:rPr lang="de-DE" b="0" baseline="0" dirty="0" smtClean="0"/>
              <a:t> </a:t>
            </a:r>
            <a:r>
              <a:rPr lang="de-DE" b="0" baseline="0" dirty="0" err="1" smtClean="0"/>
              <a:t>SuperMUC</a:t>
            </a:r>
            <a:endParaRPr lang="de-DE" b="0" baseline="0" dirty="0" smtClean="0"/>
          </a:p>
          <a:p>
            <a:pPr marL="228600" lvl="0" indent="-228600">
              <a:buFont typeface="Arial"/>
              <a:buChar char="•"/>
            </a:pPr>
            <a:r>
              <a:rPr lang="de-DE" dirty="0" smtClean="0"/>
              <a:t>Definition Beowulf-Cluster</a:t>
            </a:r>
            <a:r>
              <a:rPr lang="de-DE" baseline="0" dirty="0" smtClean="0"/>
              <a:t>: </a:t>
            </a:r>
            <a:r>
              <a:rPr lang="de-DE" dirty="0" smtClean="0"/>
              <a:t>Lose gekoppeltes System kostengünstiger Rechner</a:t>
            </a:r>
          </a:p>
          <a:p>
            <a:pPr marL="228600" lvl="0" indent="-228600">
              <a:buFont typeface="Arial"/>
              <a:buChar char="•"/>
            </a:pPr>
            <a:r>
              <a:rPr lang="de-DE" dirty="0" smtClean="0"/>
              <a:t>Betriebssystem: Linux/BSD</a:t>
            </a:r>
          </a:p>
          <a:p>
            <a:pPr marL="228600" lvl="0" indent="-228600">
              <a:buFont typeface="Arial"/>
              <a:buChar char="•"/>
            </a:pPr>
            <a:r>
              <a:rPr lang="de-DE" dirty="0" smtClean="0"/>
              <a:t>Kommunikation über IP </a:t>
            </a:r>
          </a:p>
          <a:p>
            <a:pPr marL="228600" lvl="0" indent="-228600">
              <a:buFont typeface="Arial"/>
              <a:buChar char="•"/>
            </a:pPr>
            <a:r>
              <a:rPr lang="de-DE" dirty="0" smtClean="0"/>
              <a:t>Kein gemeinsamer Speicher, keine Cache-Kohärenz</a:t>
            </a:r>
          </a:p>
          <a:p>
            <a:pPr marL="228600" lvl="0" indent="-228600">
              <a:buFont typeface="Arial"/>
              <a:buChar char="•"/>
            </a:pPr>
            <a:r>
              <a:rPr lang="de-DE" dirty="0" smtClean="0"/>
              <a:t>Definition </a:t>
            </a:r>
            <a:r>
              <a:rPr lang="de-DE" dirty="0" err="1" smtClean="0"/>
              <a:t>Bramble</a:t>
            </a:r>
            <a:r>
              <a:rPr lang="de-DE" dirty="0" smtClean="0"/>
              <a:t>: Beowulf-Cluster aus </a:t>
            </a:r>
            <a:r>
              <a:rPr lang="de-DE" dirty="0" err="1" smtClean="0"/>
              <a:t>Raspberry</a:t>
            </a:r>
            <a:r>
              <a:rPr lang="de-DE" dirty="0" smtClean="0"/>
              <a:t> Pis</a:t>
            </a:r>
          </a:p>
          <a:p>
            <a:pPr marL="171450" lvl="0" indent="-171450">
              <a:buFont typeface="Arial"/>
              <a:buChar char="•"/>
            </a:pPr>
            <a:endParaRPr lang="de-DE" b="1" dirty="0" smtClean="0"/>
          </a:p>
          <a:p>
            <a:pPr marL="0" lvl="0" indent="0">
              <a:buFont typeface="Arial"/>
              <a:buNone/>
            </a:pPr>
            <a:r>
              <a:rPr lang="de-DE" b="1" dirty="0" smtClean="0"/>
              <a:t>Ergänze</a:t>
            </a:r>
            <a:r>
              <a:rPr lang="de-DE" b="1" baseline="0" dirty="0" smtClean="0"/>
              <a:t>: Gliederung</a:t>
            </a:r>
          </a:p>
          <a:p>
            <a:pPr marL="285750" indent="-285750">
              <a:buFont typeface="+mj-lt"/>
              <a:buAutoNum type="romanUcPeriod"/>
            </a:pPr>
            <a:r>
              <a:rPr lang="de-DE" b="1" dirty="0" smtClean="0"/>
              <a:t>Grundlagen</a:t>
            </a:r>
          </a:p>
          <a:p>
            <a:pPr marL="742950" lvl="1" indent="-285750">
              <a:buFont typeface="+mj-lt"/>
              <a:buAutoNum type="arabicPeriod"/>
            </a:pPr>
            <a:r>
              <a:rPr lang="de-DE" dirty="0" err="1" smtClean="0"/>
              <a:t>Raspberry</a:t>
            </a:r>
            <a:r>
              <a:rPr lang="de-DE" dirty="0" smtClean="0"/>
              <a:t> Pi</a:t>
            </a:r>
          </a:p>
          <a:p>
            <a:pPr marL="742950" lvl="1" indent="-285750">
              <a:buFont typeface="+mj-lt"/>
              <a:buAutoNum type="arabicPeriod"/>
            </a:pPr>
            <a:r>
              <a:rPr lang="de-DE" dirty="0" err="1" smtClean="0"/>
              <a:t>Bramble</a:t>
            </a:r>
            <a:r>
              <a:rPr lang="de-DE" dirty="0" smtClean="0"/>
              <a:t> </a:t>
            </a:r>
          </a:p>
          <a:p>
            <a:pPr marL="742950" lvl="1" indent="-285750">
              <a:buFont typeface="+mj-lt"/>
              <a:buAutoNum type="arabicPeriod"/>
            </a:pPr>
            <a:r>
              <a:rPr lang="de-DE" dirty="0" smtClean="0"/>
              <a:t>Skalierungsverhalten </a:t>
            </a:r>
          </a:p>
          <a:p>
            <a:pPr marL="742950" lvl="1" indent="-285750">
              <a:buFont typeface="+mj-lt"/>
              <a:buAutoNum type="arabicPeriod"/>
            </a:pPr>
            <a:r>
              <a:rPr lang="de-DE" dirty="0" smtClean="0"/>
              <a:t>HPC-Benchmarks</a:t>
            </a:r>
          </a:p>
          <a:p>
            <a:pPr marL="285750" indent="-285750">
              <a:buFont typeface="+mj-lt"/>
              <a:buAutoNum type="romanUcPeriod"/>
            </a:pPr>
            <a:r>
              <a:rPr lang="de-DE" b="1" dirty="0" smtClean="0"/>
              <a:t>Versuchsaufbau</a:t>
            </a:r>
          </a:p>
          <a:p>
            <a:pPr marL="742950" lvl="1" indent="-285750">
              <a:buFont typeface="+mj-lt"/>
              <a:buAutoNum type="arabicPeriod"/>
            </a:pPr>
            <a:r>
              <a:rPr lang="de-DE" dirty="0" smtClean="0"/>
              <a:t>Was wird gemessen? </a:t>
            </a:r>
          </a:p>
          <a:p>
            <a:pPr marL="742950" lvl="1" indent="-285750">
              <a:buFont typeface="+mj-lt"/>
              <a:buAutoNum type="arabicPeriod"/>
            </a:pPr>
            <a:r>
              <a:rPr lang="de-DE" dirty="0" smtClean="0"/>
              <a:t>Womit wird gemessen?</a:t>
            </a:r>
          </a:p>
          <a:p>
            <a:pPr marL="742950" lvl="1" indent="-285750">
              <a:buFont typeface="+mj-lt"/>
              <a:buAutoNum type="arabicPeriod"/>
            </a:pPr>
            <a:r>
              <a:rPr lang="de-DE" dirty="0" smtClean="0"/>
              <a:t>Wie wird das umgesetzt? </a:t>
            </a:r>
          </a:p>
          <a:p>
            <a:pPr marL="285750" indent="-285750">
              <a:buFont typeface="+mj-lt"/>
              <a:buAutoNum type="romanUcPeriod"/>
            </a:pPr>
            <a:r>
              <a:rPr lang="de-DE" b="1" dirty="0" smtClean="0"/>
              <a:t>Ergebnisse </a:t>
            </a:r>
          </a:p>
          <a:p>
            <a:pPr marL="742950" lvl="1" indent="-285750">
              <a:buFont typeface="+mj-lt"/>
              <a:buAutoNum type="arabicPeriod"/>
            </a:pPr>
            <a:r>
              <a:rPr lang="de-DE" dirty="0" smtClean="0"/>
              <a:t>Strommessung </a:t>
            </a:r>
          </a:p>
          <a:p>
            <a:pPr marL="742950" lvl="1" indent="-285750">
              <a:buFont typeface="+mj-lt"/>
              <a:buAutoNum type="arabicPeriod"/>
            </a:pPr>
            <a:r>
              <a:rPr lang="de-DE" dirty="0" smtClean="0"/>
              <a:t>HPL </a:t>
            </a:r>
          </a:p>
          <a:p>
            <a:pPr marL="742950" lvl="1" indent="-285750">
              <a:buFont typeface="+mj-lt"/>
              <a:buAutoNum type="arabicPeriod"/>
            </a:pPr>
            <a:r>
              <a:rPr lang="de-DE" dirty="0" smtClean="0"/>
              <a:t>STREAM </a:t>
            </a:r>
          </a:p>
          <a:p>
            <a:pPr marL="285750" indent="-285750">
              <a:buFont typeface="+mj-lt"/>
              <a:buAutoNum type="romanUcPeriod"/>
            </a:pPr>
            <a:r>
              <a:rPr lang="de-DE" b="1" dirty="0" smtClean="0"/>
              <a:t>Zusammenfassung und Ausblick</a:t>
            </a:r>
          </a:p>
          <a:p>
            <a:pPr marL="0" indent="0">
              <a:buFont typeface="+mj-lt"/>
              <a:buNone/>
            </a:pPr>
            <a:endParaRPr lang="de-DE" b="1" dirty="0" smtClean="0"/>
          </a:p>
          <a:p>
            <a:pPr marL="0" lvl="0" indent="0">
              <a:buFont typeface="Arial"/>
              <a:buNone/>
            </a:pPr>
            <a:r>
              <a:rPr lang="de-DE" b="1" dirty="0" smtClean="0"/>
              <a:t>Beachte:</a:t>
            </a:r>
          </a:p>
          <a:p>
            <a:pPr marL="171450" indent="-171450">
              <a:buFont typeface="Arial"/>
              <a:buChar char="•"/>
            </a:pPr>
            <a:r>
              <a:rPr lang="de-DE" dirty="0" smtClean="0"/>
              <a:t>L2-Cache geteilt zwar </a:t>
            </a:r>
            <a:r>
              <a:rPr lang="de-DE" dirty="0" err="1" smtClean="0"/>
              <a:t>offizell</a:t>
            </a:r>
            <a:r>
              <a:rPr lang="de-DE" dirty="0" smtClean="0"/>
              <a:t> geteilt zw. GPU und CPU, aber anscheinend werden CPU-Anfragen daran vorbei geroutet </a:t>
            </a:r>
          </a:p>
          <a:p>
            <a:pPr marL="171450" indent="-171450">
              <a:buFont typeface="Arial"/>
              <a:buChar char="•"/>
            </a:pPr>
            <a:r>
              <a:rPr lang="de-DE" dirty="0" smtClean="0"/>
              <a:t>Beowulf-Cluster</a:t>
            </a:r>
            <a:r>
              <a:rPr lang="de-DE" baseline="0" dirty="0" smtClean="0"/>
              <a:t> </a:t>
            </a:r>
            <a:r>
              <a:rPr lang="de-DE" dirty="0" smtClean="0"/>
              <a:t>seit ca. 1995</a:t>
            </a:r>
          </a:p>
          <a:p>
            <a:pPr marL="171450" indent="-171450">
              <a:buFont typeface="Arial"/>
              <a:buChar char="•"/>
            </a:pPr>
            <a:r>
              <a:rPr lang="de-DE" dirty="0" smtClean="0"/>
              <a:t>Kosten </a:t>
            </a:r>
            <a:r>
              <a:rPr lang="de-DE" dirty="0" err="1" smtClean="0"/>
              <a:t>Bramble</a:t>
            </a:r>
            <a:r>
              <a:rPr lang="de-DE" dirty="0" smtClean="0"/>
              <a:t> insgesamt: ca. 2500 Euro</a:t>
            </a:r>
          </a:p>
          <a:p>
            <a:pPr marL="171450" indent="-171450">
              <a:buFont typeface="Arial"/>
              <a:buChar char="•"/>
            </a:pPr>
            <a:endParaRPr lang="de-DE" dirty="0" smtClean="0"/>
          </a:p>
          <a:p>
            <a:pPr marL="171450" indent="-171450">
              <a:buFont typeface="Arial"/>
              <a:buChar char="•"/>
            </a:pPr>
            <a:endParaRPr lang="de-DE" dirty="0" smtClean="0"/>
          </a:p>
          <a:p>
            <a:pPr marL="0" lvl="0" indent="0">
              <a:buFont typeface="Arial"/>
              <a:buNone/>
            </a:pPr>
            <a:endParaRPr lang="de-DE" b="1" dirty="0" smtClean="0"/>
          </a:p>
          <a:p>
            <a:pPr marL="171450" lvl="0" indent="-171450">
              <a:buFont typeface="Arial"/>
              <a:buChar char="•"/>
            </a:pPr>
            <a:endParaRPr lang="de-DE" b="1" dirty="0" smtClean="0"/>
          </a:p>
          <a:p>
            <a:pPr marL="171450" indent="-171450">
              <a:buFont typeface="Arial"/>
              <a:buChar char="•"/>
            </a:pPr>
            <a:endParaRPr lang="de-DE" dirty="0" smtClean="0"/>
          </a:p>
          <a:p>
            <a:pPr marL="171450" indent="-171450">
              <a:buFont typeface="Arial"/>
              <a:buChar char="•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9C61A-9B5E-4580-98DD-1AC874081FFB}" type="slidenum">
              <a:rPr lang="de-DE" smtClean="0"/>
              <a:pPr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29173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lvl="0" indent="-228600">
              <a:buFont typeface="+mj-lt"/>
              <a:buAutoNum type="arabicPeriod"/>
            </a:pPr>
            <a:r>
              <a:rPr lang="de-DE" b="1" baseline="0" dirty="0" err="1" smtClean="0"/>
              <a:t>Raspberry</a:t>
            </a:r>
            <a:r>
              <a:rPr lang="de-DE" b="1" baseline="0" dirty="0" smtClean="0"/>
              <a:t> Pi</a:t>
            </a:r>
            <a:endParaRPr lang="de-DE" b="1" dirty="0" smtClean="0"/>
          </a:p>
          <a:p>
            <a:pPr marL="628650" lvl="1" indent="-171450">
              <a:buFont typeface="Arial"/>
              <a:buChar char="•"/>
            </a:pPr>
            <a:r>
              <a:rPr lang="de-DE" b="1" dirty="0" smtClean="0"/>
              <a:t>CPU:</a:t>
            </a:r>
            <a:r>
              <a:rPr lang="de-DE" dirty="0" smtClean="0"/>
              <a:t> ARM116JZF-S (Taktfrequenz 700 MHz)</a:t>
            </a:r>
          </a:p>
          <a:p>
            <a:pPr marL="628650" lvl="1" indent="-171450">
              <a:buFont typeface="Arial"/>
              <a:buChar char="•"/>
            </a:pPr>
            <a:r>
              <a:rPr lang="de-DE" b="1" dirty="0" smtClean="0"/>
              <a:t>GPU:</a:t>
            </a:r>
            <a:r>
              <a:rPr lang="de-DE" dirty="0" smtClean="0"/>
              <a:t> </a:t>
            </a:r>
            <a:r>
              <a:rPr lang="de-DE" dirty="0" err="1" smtClean="0"/>
              <a:t>Broadcom</a:t>
            </a:r>
            <a:r>
              <a:rPr lang="de-DE" dirty="0" smtClean="0"/>
              <a:t> </a:t>
            </a:r>
            <a:r>
              <a:rPr lang="de-DE" dirty="0" err="1" smtClean="0"/>
              <a:t>VideoCore</a:t>
            </a:r>
            <a:r>
              <a:rPr lang="de-DE" dirty="0" smtClean="0"/>
              <a:t> IV</a:t>
            </a:r>
          </a:p>
          <a:p>
            <a:pPr marL="628650" lvl="1" indent="-171450">
              <a:buFont typeface="Arial"/>
              <a:buChar char="•"/>
            </a:pPr>
            <a:r>
              <a:rPr lang="de-DE" b="1" dirty="0" smtClean="0"/>
              <a:t>Arbeitsspeicher:</a:t>
            </a:r>
            <a:r>
              <a:rPr lang="de-DE" dirty="0" smtClean="0"/>
              <a:t> 512 MB SDRAM </a:t>
            </a:r>
          </a:p>
          <a:p>
            <a:pPr marL="628650" lvl="1" indent="-171450">
              <a:buFont typeface="Arial"/>
              <a:buChar char="•"/>
            </a:pPr>
            <a:r>
              <a:rPr lang="de-DE" b="1" dirty="0" smtClean="0"/>
              <a:t>„Festplatte“:</a:t>
            </a:r>
            <a:r>
              <a:rPr lang="de-DE" dirty="0" smtClean="0"/>
              <a:t> 4 GB SD-Karte (Klasse 4)</a:t>
            </a:r>
          </a:p>
          <a:p>
            <a:pPr marL="628650" lvl="1" indent="-171450">
              <a:buFont typeface="Arial"/>
              <a:buChar char="•"/>
            </a:pPr>
            <a:r>
              <a:rPr lang="de-DE" b="1" dirty="0" smtClean="0"/>
              <a:t>Stromversorgung:</a:t>
            </a:r>
            <a:r>
              <a:rPr lang="de-DE" dirty="0" smtClean="0"/>
              <a:t> </a:t>
            </a:r>
            <a:r>
              <a:rPr lang="de-DE" dirty="0" err="1" smtClean="0"/>
              <a:t>Micro</a:t>
            </a:r>
            <a:r>
              <a:rPr lang="de-DE" dirty="0" smtClean="0"/>
              <a:t>-USB (5 V)</a:t>
            </a:r>
          </a:p>
          <a:p>
            <a:pPr marL="628650" lvl="1" indent="-171450">
              <a:buFont typeface="Arial"/>
              <a:buChar char="•"/>
            </a:pPr>
            <a:r>
              <a:rPr lang="de-DE" b="1" dirty="0" smtClean="0"/>
              <a:t>Weitere Schnittstellen:</a:t>
            </a:r>
            <a:r>
              <a:rPr lang="de-DE" dirty="0" smtClean="0"/>
              <a:t> Ethernet, HDMI, GPIO, 2 x USB 2.0</a:t>
            </a:r>
          </a:p>
          <a:p>
            <a:pPr marL="628650" lvl="1" indent="-171450">
              <a:buFont typeface="Arial"/>
              <a:buChar char="•"/>
            </a:pPr>
            <a:r>
              <a:rPr lang="de-DE" b="1" dirty="0" smtClean="0"/>
              <a:t>Betriebssystem:</a:t>
            </a:r>
            <a:r>
              <a:rPr lang="de-DE" dirty="0" smtClean="0"/>
              <a:t> v.a.</a:t>
            </a:r>
            <a:r>
              <a:rPr lang="de-DE" baseline="0" dirty="0" smtClean="0"/>
              <a:t> </a:t>
            </a:r>
            <a:r>
              <a:rPr lang="de-DE" dirty="0" smtClean="0"/>
              <a:t>Linux/Unix-Varianten</a:t>
            </a:r>
          </a:p>
          <a:p>
            <a:pPr marL="171450" indent="-171450">
              <a:buFont typeface="Arial"/>
              <a:buChar char="•"/>
            </a:pPr>
            <a:endParaRPr lang="de-DE" dirty="0" smtClean="0"/>
          </a:p>
          <a:p>
            <a:pPr marL="0" indent="0">
              <a:buFont typeface="Arial"/>
              <a:buNone/>
            </a:pPr>
            <a:r>
              <a:rPr lang="de-DE" b="1" dirty="0" smtClean="0"/>
              <a:t>Beachte:</a:t>
            </a:r>
            <a:r>
              <a:rPr lang="de-DE" dirty="0" smtClean="0"/>
              <a:t> </a:t>
            </a:r>
          </a:p>
          <a:p>
            <a:pPr marL="171450" indent="-171450">
              <a:buFont typeface="Arial"/>
              <a:buChar char="•"/>
            </a:pPr>
            <a:r>
              <a:rPr lang="de-DE" b="1" dirty="0" smtClean="0"/>
              <a:t>SDRAM:</a:t>
            </a:r>
            <a:r>
              <a:rPr lang="de-DE" dirty="0" smtClean="0"/>
              <a:t> </a:t>
            </a:r>
            <a:r>
              <a:rPr lang="de-DE" dirty="0" err="1" smtClean="0"/>
              <a:t>Synchronuos</a:t>
            </a:r>
            <a:r>
              <a:rPr lang="de-DE" dirty="0" smtClean="0"/>
              <a:t> Dynamic Random Access Memory</a:t>
            </a:r>
          </a:p>
          <a:p>
            <a:pPr marL="171450" indent="-171450">
              <a:buFont typeface="Arial"/>
              <a:buChar char="•"/>
            </a:pPr>
            <a:r>
              <a:rPr lang="de-DE" b="1" dirty="0" smtClean="0"/>
              <a:t>Nicht flüchtiger Speicher:</a:t>
            </a:r>
            <a:r>
              <a:rPr lang="de-DE" dirty="0" smtClean="0"/>
              <a:t> Auch Festspeicher/persistenter Speicher</a:t>
            </a:r>
          </a:p>
          <a:p>
            <a:pPr marL="171450" indent="-171450">
              <a:buFont typeface="Arial"/>
              <a:buChar char="•"/>
            </a:pPr>
            <a:r>
              <a:rPr lang="de-DE" dirty="0" smtClean="0"/>
              <a:t>Ethernet/</a:t>
            </a:r>
            <a:r>
              <a:rPr lang="de-DE" dirty="0" err="1" smtClean="0"/>
              <a:t>Micro</a:t>
            </a:r>
            <a:r>
              <a:rPr lang="de-DE" dirty="0" smtClean="0"/>
              <a:t>-USB/USB: In, Audio/Video/HDMI: Out </a:t>
            </a:r>
          </a:p>
          <a:p>
            <a:pPr marL="171450" indent="-171450">
              <a:buFont typeface="Arial"/>
              <a:buChar char="•"/>
            </a:pPr>
            <a:r>
              <a:rPr lang="de-DE" b="1" dirty="0" smtClean="0"/>
              <a:t>Unterschied Mini-/</a:t>
            </a:r>
            <a:r>
              <a:rPr lang="de-DE" b="1" dirty="0" err="1" smtClean="0"/>
              <a:t>Micro</a:t>
            </a:r>
            <a:r>
              <a:rPr lang="de-DE" b="1" dirty="0" smtClean="0"/>
              <a:t>-USB:</a:t>
            </a:r>
            <a:r>
              <a:rPr lang="de-DE" baseline="0" dirty="0" smtClean="0"/>
              <a:t> </a:t>
            </a:r>
            <a:r>
              <a:rPr lang="de-DE" dirty="0" smtClean="0"/>
              <a:t>gleiche Funktion, doch seit 2011 wird fast ausschließlich </a:t>
            </a:r>
            <a:r>
              <a:rPr lang="de-DE" dirty="0" err="1" smtClean="0"/>
              <a:t>Micro</a:t>
            </a:r>
            <a:r>
              <a:rPr lang="de-DE" dirty="0" smtClean="0"/>
              <a:t>-USB-Technologie eingesetzt (geringere Größe, langlebiger)</a:t>
            </a:r>
            <a:r>
              <a:rPr lang="de-DE" baseline="0" dirty="0" smtClean="0"/>
              <a:t> -&gt; </a:t>
            </a:r>
            <a:r>
              <a:rPr lang="de-DE" dirty="0" err="1" smtClean="0"/>
              <a:t>RPi</a:t>
            </a:r>
            <a:r>
              <a:rPr lang="de-DE" dirty="0" smtClean="0"/>
              <a:t>: </a:t>
            </a:r>
            <a:r>
              <a:rPr lang="de-DE" dirty="0" err="1" smtClean="0"/>
              <a:t>Micro</a:t>
            </a:r>
            <a:r>
              <a:rPr lang="de-DE" dirty="0" smtClean="0"/>
              <a:t>-USB!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9C61A-9B5E-4580-98DD-1AC874081FFB}" type="slidenum">
              <a:rPr lang="de-DE" smtClean="0"/>
              <a:pPr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29173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Font typeface="+mj-lt"/>
              <a:buNone/>
            </a:pPr>
            <a:r>
              <a:rPr lang="de-DE" b="1" dirty="0" smtClean="0"/>
              <a:t>2. </a:t>
            </a:r>
            <a:r>
              <a:rPr lang="de-DE" b="1" dirty="0" err="1" smtClean="0"/>
              <a:t>Bramble</a:t>
            </a:r>
            <a:r>
              <a:rPr lang="de-DE" dirty="0" smtClean="0"/>
              <a:t> </a:t>
            </a:r>
          </a:p>
          <a:p>
            <a:pPr marL="628650" lvl="1" indent="-171450">
              <a:buFont typeface="Arial"/>
              <a:buChar char="•"/>
            </a:pPr>
            <a:r>
              <a:rPr lang="de-DE" dirty="0" smtClean="0"/>
              <a:t>20 </a:t>
            </a:r>
            <a:r>
              <a:rPr lang="de-DE" dirty="0" err="1" smtClean="0"/>
              <a:t>Raspberry</a:t>
            </a:r>
            <a:r>
              <a:rPr lang="de-DE" dirty="0" smtClean="0"/>
              <a:t> Pi Modell B-Einzelrechner (1)</a:t>
            </a:r>
          </a:p>
          <a:p>
            <a:pPr marL="628650" lvl="1" indent="-171450">
              <a:buFont typeface="Arial"/>
              <a:buChar char="•"/>
            </a:pPr>
            <a:r>
              <a:rPr lang="de-DE" dirty="0" smtClean="0"/>
              <a:t>Verbindung über Ethernet-Kabel und 24 Port Gigabit-Switch (2, 3)</a:t>
            </a:r>
          </a:p>
          <a:p>
            <a:pPr marL="628650" lvl="1" indent="-171450">
              <a:buFont typeface="Arial"/>
              <a:buChar char="•"/>
            </a:pPr>
            <a:r>
              <a:rPr lang="de-DE" dirty="0" smtClean="0"/>
              <a:t>Server: Mini-ITX-Mainboard mit x86-Prozessor (4), 4 Festplatten (5)</a:t>
            </a:r>
          </a:p>
          <a:p>
            <a:pPr marL="628650" lvl="1" indent="-171450">
              <a:buFont typeface="Arial"/>
              <a:buChar char="•"/>
            </a:pPr>
            <a:r>
              <a:rPr lang="de-DE" dirty="0" smtClean="0"/>
              <a:t>Stromversorgung: zentrales Netzteil (6), 2 Verteiler (7), 20 </a:t>
            </a:r>
            <a:r>
              <a:rPr lang="de-DE" dirty="0" err="1" smtClean="0"/>
              <a:t>Micro</a:t>
            </a:r>
            <a:r>
              <a:rPr lang="de-DE" dirty="0" smtClean="0"/>
              <a:t>-USB-Kabel (8)</a:t>
            </a:r>
          </a:p>
          <a:p>
            <a:pPr marL="628650" lvl="1" indent="-171450">
              <a:buFont typeface="Arial"/>
              <a:buChar char="•"/>
            </a:pPr>
            <a:r>
              <a:rPr lang="de-DE" dirty="0" smtClean="0"/>
              <a:t>Kühlung: 4 Kühlgebläse (9)</a:t>
            </a:r>
          </a:p>
          <a:p>
            <a:pPr marL="628650" lvl="1" indent="-171450">
              <a:buFont typeface="Arial"/>
              <a:buChar char="•"/>
            </a:pPr>
            <a:r>
              <a:rPr lang="de-DE" dirty="0" smtClean="0"/>
              <a:t>Betriebssystem: Debian (Server), </a:t>
            </a:r>
            <a:r>
              <a:rPr lang="de-DE" dirty="0" err="1" smtClean="0"/>
              <a:t>Raspbian</a:t>
            </a:r>
            <a:r>
              <a:rPr lang="de-DE" dirty="0" smtClean="0"/>
              <a:t> (Knoten)</a:t>
            </a:r>
          </a:p>
          <a:p>
            <a:pPr marL="171450" indent="-171450">
              <a:buFont typeface="Arial"/>
              <a:buChar char="•"/>
            </a:pPr>
            <a:endParaRPr lang="de-DE" dirty="0" smtClean="0"/>
          </a:p>
          <a:p>
            <a:pPr marL="0" indent="0">
              <a:buFont typeface="Arial"/>
              <a:buNone/>
            </a:pPr>
            <a:r>
              <a:rPr lang="de-DE" b="1" dirty="0" smtClean="0"/>
              <a:t>Beachte:</a:t>
            </a:r>
            <a:r>
              <a:rPr lang="de-DE" dirty="0" smtClean="0"/>
              <a:t> </a:t>
            </a:r>
          </a:p>
          <a:p>
            <a:pPr marL="171450" marR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dirty="0" smtClean="0"/>
              <a:t>Unterschiedliche Architekturen Server/Nodes!</a:t>
            </a:r>
          </a:p>
          <a:p>
            <a:pPr marL="171450" indent="-171450">
              <a:buFont typeface="Arial"/>
              <a:buChar char="•"/>
            </a:pPr>
            <a:r>
              <a:rPr lang="de-DE" dirty="0" smtClean="0"/>
              <a:t>Prozessor: ARM 11/ARMv6</a:t>
            </a:r>
          </a:p>
          <a:p>
            <a:pPr marL="171450" indent="-171450">
              <a:buFont typeface="Arial"/>
              <a:buChar char="•"/>
            </a:pPr>
            <a:r>
              <a:rPr lang="de-DE" dirty="0" smtClean="0"/>
              <a:t>CISC: variable Instruktionslänge</a:t>
            </a:r>
          </a:p>
          <a:p>
            <a:pPr marL="171450" indent="-171450">
              <a:buFont typeface="Arial"/>
              <a:buChar char="•"/>
            </a:pPr>
            <a:r>
              <a:rPr lang="de-DE" dirty="0" smtClean="0"/>
              <a:t>x86 heute: hybride CISC/RISC-Prozessoren (erste Umsetzung: Pentium Pro); seit ca. 2002: 64-Bit-Befehlssatzarchitektur (statt vorher 32 Bit)</a:t>
            </a:r>
          </a:p>
          <a:p>
            <a:pPr marL="171450" indent="-171450">
              <a:buFont typeface="Arial"/>
              <a:buChar char="•"/>
            </a:pPr>
            <a:r>
              <a:rPr lang="de-DE" b="1" u="none" dirty="0" smtClean="0"/>
              <a:t>NFS (Network File System): 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dirty="0" smtClean="0"/>
              <a:t>UNIX-Netzwerkprotokoll zum Dateizugriff über Netzwerk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dirty="0" smtClean="0"/>
              <a:t>Dateien werden nicht wie z. B. bei FTP übertragen, sondern Benutzer können auf Dateien eines entfernten Rechners</a:t>
            </a:r>
            <a:r>
              <a:rPr lang="de-DE" baseline="0" dirty="0" smtClean="0"/>
              <a:t> so zugreifen, </a:t>
            </a:r>
            <a:r>
              <a:rPr lang="de-DE" dirty="0" smtClean="0"/>
              <a:t>als ob sie auf ihrer lokalen Festplatte abgespeichert wären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dirty="0" smtClean="0"/>
              <a:t>auch “verteiltes Dateisystem“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dirty="0" err="1" smtClean="0"/>
              <a:t>nfs</a:t>
            </a:r>
            <a:r>
              <a:rPr lang="de-DE" dirty="0" smtClean="0"/>
              <a:t> 3 nutzt IP  </a:t>
            </a:r>
          </a:p>
          <a:p>
            <a:pPr marL="171450" indent="-171450">
              <a:buFont typeface="Arial"/>
              <a:buChar char="•"/>
            </a:pPr>
            <a:r>
              <a:rPr lang="de-DE" b="1" u="none" dirty="0" smtClean="0"/>
              <a:t>AUFS (</a:t>
            </a:r>
            <a:r>
              <a:rPr lang="de-DE" b="1" u="none" dirty="0" err="1" smtClean="0"/>
              <a:t>Advanced</a:t>
            </a:r>
            <a:r>
              <a:rPr lang="de-DE" b="1" u="none" dirty="0" smtClean="0"/>
              <a:t> Multi Layer </a:t>
            </a:r>
            <a:r>
              <a:rPr lang="de-DE" b="1" u="none" dirty="0" err="1" smtClean="0"/>
              <a:t>Unificated</a:t>
            </a:r>
            <a:r>
              <a:rPr lang="de-DE" b="1" u="none" dirty="0" smtClean="0"/>
              <a:t> File System):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dirty="0" err="1" smtClean="0"/>
              <a:t>Overlay</a:t>
            </a:r>
            <a:r>
              <a:rPr lang="de-DE" dirty="0" smtClean="0"/>
              <a:t>-Dateisystem zum (scheinbaren) Schreiben von Daten auf nicht beschreibbaren Datenträgern 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dirty="0" smtClean="0"/>
              <a:t>mind. zwei Dateisysteme werden übereinander gelegt (beschreibbares Dateisystem über nicht beschreibbares)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dirty="0" smtClean="0"/>
              <a:t>soll eine Datei gelesen werden, wird zunächst versucht, sie auf dem beschreibbaren Dateisystem zu lesen; ist sie dort nicht vorhanden, wird sie aus dem darunter liegenden, nicht beschreibbaren Dateisystem gelesen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dirty="0" smtClean="0"/>
              <a:t>Schreibzugriff erfolgt immer auf beschreibbares Dateisystem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9C61A-9B5E-4580-98DD-1AC874081FFB}" type="slidenum">
              <a:rPr lang="de-DE" smtClean="0"/>
              <a:pPr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29173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Font typeface="+mj-lt"/>
              <a:buNone/>
            </a:pPr>
            <a:r>
              <a:rPr lang="de-DE" b="1" baseline="0" dirty="0" smtClean="0"/>
              <a:t>2.  Womit wird gemessen?</a:t>
            </a:r>
          </a:p>
          <a:p>
            <a:pPr marL="228600" lvl="0" indent="-228600">
              <a:buFont typeface="+mj-lt"/>
              <a:buAutoNum type="alphaLcParenR"/>
            </a:pPr>
            <a:r>
              <a:rPr lang="de-DE" b="1" baseline="0" dirty="0" smtClean="0"/>
              <a:t>HPL </a:t>
            </a:r>
          </a:p>
          <a:p>
            <a:pPr marL="171450" lvl="0" indent="-171450">
              <a:buFont typeface="Arial"/>
              <a:buChar char="•"/>
            </a:pPr>
            <a:r>
              <a:rPr lang="de-DE" dirty="0" smtClean="0"/>
              <a:t>Frei verfügbare Implementierung von </a:t>
            </a:r>
            <a:r>
              <a:rPr lang="de-DE" dirty="0" err="1" smtClean="0"/>
              <a:t>HPLinpack</a:t>
            </a:r>
            <a:r>
              <a:rPr lang="de-DE" dirty="0" smtClean="0"/>
              <a:t> (Ermittlung der Top500-Rangliste)</a:t>
            </a:r>
          </a:p>
          <a:p>
            <a:pPr marL="171450" lvl="0" indent="-171450">
              <a:buFont typeface="Arial"/>
              <a:buChar char="•"/>
            </a:pPr>
            <a:r>
              <a:rPr lang="de-DE" b="1" dirty="0" smtClean="0"/>
              <a:t>Prinzip:</a:t>
            </a:r>
            <a:r>
              <a:rPr lang="de-DE" dirty="0" smtClean="0"/>
              <a:t> Fließpunktoperationen auf dicht besetzter Matrix (Lösung eines linearen Gleichungssystems, Matrixmultiplikation)</a:t>
            </a:r>
          </a:p>
          <a:p>
            <a:pPr marL="171450" lvl="0" indent="-171450">
              <a:buFont typeface="Arial"/>
              <a:buChar char="•"/>
            </a:pPr>
            <a:r>
              <a:rPr lang="de-DE" dirty="0" smtClean="0"/>
              <a:t>Anpassung der Eingabeparameter an Testsystem erforderlich (u.a. Problemgröße, Blockgröße, Prozessnetz)</a:t>
            </a:r>
            <a:endParaRPr lang="de-DE" b="1" baseline="0" dirty="0" smtClean="0"/>
          </a:p>
          <a:p>
            <a:pPr marL="228600" lvl="0" indent="-228600">
              <a:buFont typeface="+mj-lt"/>
              <a:buAutoNum type="alphaLcParenR" startAt="2"/>
            </a:pPr>
            <a:r>
              <a:rPr lang="de-DE" b="1" baseline="0" dirty="0" smtClean="0"/>
              <a:t>STREAM 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dirty="0" smtClean="0"/>
              <a:t>Bestandteil der HPC-Challenge-Suite</a:t>
            </a:r>
            <a:endParaRPr lang="de-DE" b="1" baseline="0" dirty="0" smtClean="0"/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b="1" dirty="0" smtClean="0"/>
              <a:t>Prinzip: </a:t>
            </a:r>
            <a:r>
              <a:rPr lang="de-DE" dirty="0" smtClean="0"/>
              <a:t>Fließpunktoperationen auf langen Vektoren, die aus HS geladen werden 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b="1" dirty="0" smtClean="0"/>
              <a:t>4 Module:</a:t>
            </a:r>
            <a:r>
              <a:rPr lang="de-DE" dirty="0" smtClean="0"/>
              <a:t> </a:t>
            </a:r>
            <a:r>
              <a:rPr lang="de-DE" dirty="0" err="1" smtClean="0"/>
              <a:t>Copy</a:t>
            </a:r>
            <a:r>
              <a:rPr lang="de-DE" dirty="0" smtClean="0"/>
              <a:t>, </a:t>
            </a:r>
            <a:r>
              <a:rPr lang="de-DE" dirty="0" err="1" smtClean="0"/>
              <a:t>Scale</a:t>
            </a:r>
            <a:r>
              <a:rPr lang="de-DE" dirty="0" smtClean="0"/>
              <a:t>, Add, </a:t>
            </a:r>
            <a:r>
              <a:rPr lang="de-DE" dirty="0" err="1" smtClean="0"/>
              <a:t>Triad</a:t>
            </a:r>
            <a:endParaRPr lang="de-DE" dirty="0" smtClean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None/>
              <a:tabLst/>
              <a:defRPr/>
            </a:pPr>
            <a:endParaRPr lang="de-DE" b="1" baseline="0" dirty="0" smtClean="0"/>
          </a:p>
          <a:p>
            <a:pPr marL="228600" lvl="0" indent="-228600">
              <a:buFont typeface="+mj-lt"/>
              <a:buAutoNum type="arabicPeriod" startAt="3"/>
            </a:pPr>
            <a:r>
              <a:rPr lang="de-DE" b="1" baseline="0" dirty="0" smtClean="0"/>
              <a:t>Wie wird das umgesetzt? 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+mj-lt"/>
              <a:buAutoNum type="alphaLcParenR"/>
              <a:tabLst/>
              <a:defRPr/>
            </a:pPr>
            <a:r>
              <a:rPr lang="de-DE" b="1" dirty="0" smtClean="0"/>
              <a:t>Parallele Ausführung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dirty="0" smtClean="0"/>
              <a:t>max. 19 Rechenknoten, da: pi03 ist Berechnungsknoten/mind. 4 Rechenknoten, da: Minimum für HPL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dirty="0" smtClean="0"/>
              <a:t>MPICH mit </a:t>
            </a:r>
            <a:r>
              <a:rPr lang="de-DE" dirty="0" err="1" smtClean="0"/>
              <a:t>mpiexec</a:t>
            </a:r>
            <a:r>
              <a:rPr lang="de-DE" dirty="0" smtClean="0"/>
              <a:t> und </a:t>
            </a:r>
            <a:r>
              <a:rPr lang="de-DE" dirty="0" err="1" smtClean="0"/>
              <a:t>Machinefile</a:t>
            </a:r>
            <a:endParaRPr lang="de-DE" dirty="0" smtClean="0"/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  <a:defRPr/>
            </a:pPr>
            <a:endParaRPr lang="de-DE" dirty="0" smtClean="0"/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+mj-lt"/>
              <a:buAutoNum type="alphaLcParenR" startAt="2"/>
              <a:tabLst/>
              <a:defRPr/>
            </a:pPr>
            <a:r>
              <a:rPr lang="de-DE" b="1" dirty="0" smtClean="0"/>
              <a:t>Zwei Messreihen pro Benchmark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dirty="0" smtClean="0"/>
              <a:t>Messreihe 1: alle </a:t>
            </a:r>
            <a:r>
              <a:rPr lang="de-DE" dirty="0" err="1" smtClean="0"/>
              <a:t>Raspberry</a:t>
            </a:r>
            <a:r>
              <a:rPr lang="de-DE" dirty="0" smtClean="0"/>
              <a:t> Pis angeschaltet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dirty="0" smtClean="0"/>
              <a:t>Messreihe 2: nicht aktive </a:t>
            </a:r>
            <a:r>
              <a:rPr lang="de-DE" dirty="0" err="1" smtClean="0"/>
              <a:t>Raspberry</a:t>
            </a:r>
            <a:r>
              <a:rPr lang="de-DE" dirty="0" smtClean="0"/>
              <a:t> Pis werden heruntergefahren und von Stromversorgung getrennt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dirty="0" err="1" smtClean="0"/>
              <a:t>Shellskripte</a:t>
            </a:r>
            <a:endParaRPr lang="de-DE" dirty="0" smtClean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None/>
              <a:tabLst/>
              <a:defRPr/>
            </a:pPr>
            <a:endParaRPr lang="de-DE" dirty="0" smtClean="0"/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+mj-lt"/>
              <a:buAutoNum type="alphaLcParenR" startAt="3"/>
              <a:tabLst/>
              <a:defRPr/>
            </a:pPr>
            <a:r>
              <a:rPr lang="de-DE" b="1" dirty="0" smtClean="0"/>
              <a:t>Auswertung Strommessgerät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dirty="0" smtClean="0"/>
              <a:t>Auswertung von </a:t>
            </a:r>
            <a:r>
              <a:rPr lang="de-DE" dirty="0" err="1" smtClean="0"/>
              <a:t>SQLite</a:t>
            </a:r>
            <a:r>
              <a:rPr lang="de-DE" dirty="0" smtClean="0"/>
              <a:t>-Datenbank auf Windows-VM 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  <a:defRPr/>
            </a:pPr>
            <a:endParaRPr lang="de-DE" dirty="0" smtClean="0"/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+mj-lt"/>
              <a:buAutoNum type="alphaLcParenR" startAt="4"/>
              <a:tabLst/>
              <a:defRPr/>
            </a:pPr>
            <a:r>
              <a:rPr lang="de-DE" b="1" dirty="0" smtClean="0"/>
              <a:t>Automatisierte</a:t>
            </a:r>
            <a:r>
              <a:rPr lang="de-DE" b="1" baseline="0" dirty="0" smtClean="0"/>
              <a:t> Durchführung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dirty="0" err="1" smtClean="0"/>
              <a:t>Shellskripte</a:t>
            </a:r>
            <a:r>
              <a:rPr lang="de-DE" dirty="0" smtClean="0"/>
              <a:t> (Schwerpunkt HERE-Files zur Navigation zwischen Server und Rechenknoten mit verschiedenen Benutzern)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None/>
              <a:tabLst/>
              <a:defRPr/>
            </a:pPr>
            <a:endParaRPr lang="de-DE" baseline="0" dirty="0" smtClean="0"/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+mj-lt"/>
              <a:buAutoNum type="alphaLcParenR" startAt="5"/>
              <a:tabLst/>
              <a:defRPr/>
            </a:pPr>
            <a:r>
              <a:rPr lang="de-DE" b="1" baseline="0" dirty="0" smtClean="0"/>
              <a:t>Protokollierung und grafische Aufbereitung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b="0" baseline="0" dirty="0" err="1" smtClean="0"/>
              <a:t>Shellskripte</a:t>
            </a:r>
            <a:r>
              <a:rPr lang="de-DE" b="0" baseline="0" dirty="0" smtClean="0"/>
              <a:t> (Schwerpunkt CL-MySQL)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+mj-lt"/>
              <a:buAutoNum type="alphaLcParenR" startAt="5"/>
              <a:tabLst/>
              <a:defRPr/>
            </a:pPr>
            <a:endParaRPr lang="de-DE" b="1" baseline="0" dirty="0" smtClean="0"/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+mj-lt"/>
              <a:buAutoNum type="alphaLcParenR" startAt="6"/>
              <a:tabLst/>
              <a:defRPr/>
            </a:pPr>
            <a:r>
              <a:rPr lang="de-DE" b="1" baseline="0" dirty="0" smtClean="0"/>
              <a:t>Fehlerbehebung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dirty="0" err="1" smtClean="0"/>
              <a:t>Shellskripte</a:t>
            </a:r>
            <a:r>
              <a:rPr lang="de-DE" dirty="0" smtClean="0"/>
              <a:t> &amp;</a:t>
            </a:r>
            <a:r>
              <a:rPr lang="de-DE" baseline="0" dirty="0" smtClean="0"/>
              <a:t> </a:t>
            </a:r>
            <a:r>
              <a:rPr lang="de-DE" dirty="0" smtClean="0"/>
              <a:t>Aufsichtsperson</a:t>
            </a:r>
            <a:r>
              <a:rPr lang="de-DE" b="1" dirty="0" smtClean="0"/>
              <a:t> 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b="0" baseline="0" dirty="0" smtClean="0"/>
              <a:t>Verweis auf Schlussteil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  <a:defRPr/>
            </a:pPr>
            <a:endParaRPr lang="de-DE" b="1" baseline="0" dirty="0" smtClean="0"/>
          </a:p>
          <a:p>
            <a:pPr marL="0" indent="0">
              <a:buFont typeface="Arial"/>
              <a:buNone/>
            </a:pPr>
            <a:r>
              <a:rPr lang="de-DE" b="1" dirty="0" smtClean="0"/>
              <a:t>Ergänze:</a:t>
            </a:r>
            <a:r>
              <a:rPr lang="de-DE" dirty="0" smtClean="0"/>
              <a:t> </a:t>
            </a:r>
          </a:p>
          <a:p>
            <a:pPr marL="171450" indent="-171450">
              <a:buFont typeface="Arial"/>
              <a:buChar char="•"/>
            </a:pPr>
            <a:r>
              <a:rPr lang="de-DE" dirty="0" smtClean="0"/>
              <a:t>Keine MPICH-</a:t>
            </a:r>
            <a:r>
              <a:rPr lang="de-DE" dirty="0" err="1" smtClean="0"/>
              <a:t>Implemetierung</a:t>
            </a:r>
            <a:r>
              <a:rPr lang="de-DE" dirty="0" smtClean="0"/>
              <a:t> für </a:t>
            </a:r>
            <a:r>
              <a:rPr lang="de-DE" dirty="0" err="1" smtClean="0"/>
              <a:t>Whetstone</a:t>
            </a:r>
            <a:r>
              <a:rPr lang="de-DE" dirty="0" smtClean="0"/>
              <a:t>!</a:t>
            </a:r>
          </a:p>
          <a:p>
            <a:pPr marL="0" indent="0">
              <a:buFont typeface="Arial"/>
              <a:buNone/>
            </a:pPr>
            <a:endParaRPr lang="de-DE" b="1" dirty="0" smtClean="0"/>
          </a:p>
          <a:p>
            <a:pPr marL="0" indent="0">
              <a:buFont typeface="+mj-lt"/>
              <a:buNone/>
            </a:pPr>
            <a:r>
              <a:rPr lang="de-DE" b="1" dirty="0" smtClean="0"/>
              <a:t>Beachte: </a:t>
            </a:r>
          </a:p>
          <a:p>
            <a:pPr marL="171450" indent="-171450">
              <a:buFont typeface="Arial"/>
              <a:buChar char="•"/>
            </a:pPr>
            <a:r>
              <a:rPr lang="de-DE" b="1" dirty="0" smtClean="0"/>
              <a:t>Benchmarking:</a:t>
            </a:r>
            <a:r>
              <a:rPr lang="de-DE" b="1" baseline="0" dirty="0" smtClean="0"/>
              <a:t> </a:t>
            </a:r>
            <a:r>
              <a:rPr lang="de-DE" b="0" baseline="0" dirty="0" smtClean="0"/>
              <a:t>„Standardisieren von Arbeit“</a:t>
            </a:r>
          </a:p>
          <a:p>
            <a:pPr marL="171450" indent="-171450">
              <a:buFont typeface="Arial"/>
              <a:buChar char="•"/>
            </a:pPr>
            <a:r>
              <a:rPr lang="de-DE" b="1" baseline="0" dirty="0" smtClean="0"/>
              <a:t>Performance: </a:t>
            </a:r>
            <a:r>
              <a:rPr lang="de-DE" b="0" baseline="0" dirty="0" smtClean="0"/>
              <a:t>„Rechenleistung eines Systems an Hand von Ausführungsrate + Ausführungsdauer“</a:t>
            </a:r>
          </a:p>
          <a:p>
            <a:pPr marL="171450" indent="-171450">
              <a:buFont typeface="Arial"/>
              <a:buChar char="•"/>
            </a:pPr>
            <a:r>
              <a:rPr lang="de-DE" b="1" baseline="0" dirty="0" smtClean="0"/>
              <a:t>Stromverbrauch: </a:t>
            </a:r>
            <a:r>
              <a:rPr lang="de-DE" b="0" baseline="0" dirty="0" smtClean="0"/>
              <a:t>„Menge der genutzten elektrischen Energie“</a:t>
            </a:r>
          </a:p>
          <a:p>
            <a:pPr marL="171450" indent="-171450">
              <a:buFont typeface="Arial"/>
              <a:buChar char="•"/>
            </a:pPr>
            <a:r>
              <a:rPr lang="de-DE" b="1" baseline="0" dirty="0" smtClean="0"/>
              <a:t>Ausgabe HPL:</a:t>
            </a:r>
            <a:r>
              <a:rPr lang="de-DE" b="0" baseline="0" dirty="0" smtClean="0"/>
              <a:t> </a:t>
            </a:r>
            <a:r>
              <a:rPr lang="de-DE" dirty="0" smtClean="0"/>
              <a:t>Ausführungsrate in GFLOPs, Ausführungsdauer in s</a:t>
            </a:r>
          </a:p>
          <a:p>
            <a:pPr marL="171450" indent="-171450">
              <a:buFont typeface="Arial"/>
              <a:buChar char="•"/>
            </a:pPr>
            <a:r>
              <a:rPr lang="de-DE" b="1" baseline="0" dirty="0" smtClean="0"/>
              <a:t>Ausgabe STREAM: </a:t>
            </a:r>
            <a:r>
              <a:rPr lang="de-DE" dirty="0" smtClean="0"/>
              <a:t>Ausführungsrate in MB/s, Ausführungsdauer in s</a:t>
            </a:r>
          </a:p>
          <a:p>
            <a:pPr marL="171450" indent="-171450">
              <a:buFont typeface="Arial"/>
              <a:buChar char="•"/>
            </a:pPr>
            <a:r>
              <a:rPr lang="de-DE" b="1" u="none" dirty="0" err="1" smtClean="0"/>
              <a:t>HPL.dat</a:t>
            </a:r>
            <a:r>
              <a:rPr lang="de-DE" b="1" u="none" dirty="0" smtClean="0"/>
              <a:t>: 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b="1" dirty="0" smtClean="0"/>
              <a:t>Problemgröße N</a:t>
            </a:r>
            <a:r>
              <a:rPr lang="de-DE" b="0" baseline="0" dirty="0" smtClean="0"/>
              <a:t>: </a:t>
            </a:r>
            <a:r>
              <a:rPr lang="de-DE" dirty="0" smtClean="0"/>
              <a:t>Proportionalitätskonstante: </a:t>
            </a:r>
            <a:r>
              <a:rPr lang="de-DE" dirty="0" err="1" smtClean="0"/>
              <a:t>k</a:t>
            </a:r>
            <a:r>
              <a:rPr lang="de-DE" dirty="0" smtClean="0"/>
              <a:t> = N^2/Menge HS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b="1" dirty="0" smtClean="0"/>
              <a:t>4 </a:t>
            </a:r>
            <a:r>
              <a:rPr lang="de-DE" b="1" dirty="0" err="1" smtClean="0"/>
              <a:t>RPis</a:t>
            </a:r>
            <a:r>
              <a:rPr lang="de-DE" b="1" dirty="0" smtClean="0"/>
              <a:t>:</a:t>
            </a:r>
            <a:r>
              <a:rPr lang="de-DE" dirty="0" smtClean="0"/>
              <a:t> N = 2880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b="1" dirty="0" smtClean="0"/>
              <a:t>8 </a:t>
            </a:r>
            <a:r>
              <a:rPr lang="de-DE" b="1" dirty="0" err="1" smtClean="0"/>
              <a:t>RPis</a:t>
            </a:r>
            <a:r>
              <a:rPr lang="de-DE" b="1" dirty="0" smtClean="0"/>
              <a:t>:</a:t>
            </a:r>
            <a:r>
              <a:rPr lang="de-DE" dirty="0" smtClean="0"/>
              <a:t> N = 4032 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b="1" dirty="0" smtClean="0"/>
              <a:t>16 </a:t>
            </a:r>
            <a:r>
              <a:rPr lang="de-DE" b="1" dirty="0" err="1" smtClean="0"/>
              <a:t>RPis</a:t>
            </a:r>
            <a:r>
              <a:rPr lang="de-DE" b="1" dirty="0" smtClean="0"/>
              <a:t>:</a:t>
            </a:r>
            <a:r>
              <a:rPr lang="de-DE" dirty="0" smtClean="0"/>
              <a:t> N = 5760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b="1" dirty="0" smtClean="0"/>
              <a:t>Blockgröße NB:</a:t>
            </a:r>
            <a:r>
              <a:rPr lang="de-DE" dirty="0" smtClean="0"/>
              <a:t> Lösung des linearen Gleichungssystems durch L/U-</a:t>
            </a:r>
            <a:r>
              <a:rPr lang="de-DE" dirty="0" err="1" smtClean="0"/>
              <a:t>Faktorisierung</a:t>
            </a:r>
            <a:r>
              <a:rPr lang="de-DE" dirty="0" smtClean="0"/>
              <a:t>. Dazu wird eine </a:t>
            </a:r>
            <a:r>
              <a:rPr lang="de-DE" dirty="0" err="1" smtClean="0"/>
              <a:t>n</a:t>
            </a:r>
            <a:r>
              <a:rPr lang="de-DE" dirty="0" smtClean="0"/>
              <a:t> × </a:t>
            </a:r>
            <a:r>
              <a:rPr lang="de-DE" dirty="0" err="1" smtClean="0"/>
              <a:t>n</a:t>
            </a:r>
            <a:r>
              <a:rPr lang="de-DE" dirty="0" smtClean="0"/>
              <a:t> + 1-Koeffizientenmatrix der Ausgangsmatrix A erzeugt. A wird dazu Blöcke der Größe NB × NB aufgeteilt. 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b="1" dirty="0" smtClean="0"/>
              <a:t>Prozessnetz (P x Q):</a:t>
            </a:r>
            <a:r>
              <a:rPr lang="de-DE" dirty="0" smtClean="0"/>
              <a:t> Die Blöcke werden zur Bearbeitung einem Netz aus Prozessoren übergeben. P bezeichnet die Anzahl von Prozessoren in einer Spalte, Q die Anzahl von Prozessoren in einer Zeile des Netzes. 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b="1" dirty="0" smtClean="0"/>
              <a:t>PFACTs und RFACTs:</a:t>
            </a:r>
            <a:r>
              <a:rPr lang="de-DE" dirty="0" smtClean="0"/>
              <a:t> Zur Unterteilung der Matrix in Submatrizen/Unterteilung der Submatrizen werden drei Algorithmen angeboten: Links-schauende, rechts-schauende und </a:t>
            </a:r>
            <a:r>
              <a:rPr lang="de-DE" dirty="0" err="1" smtClean="0"/>
              <a:t>Crout-Faktorisierung</a:t>
            </a:r>
            <a:r>
              <a:rPr lang="de-DE" dirty="0" smtClean="0"/>
              <a:t>. </a:t>
            </a:r>
          </a:p>
          <a:p>
            <a:pPr marL="171450" indent="-171450">
              <a:buFont typeface="Arial"/>
              <a:buChar char="•"/>
            </a:pPr>
            <a:r>
              <a:rPr lang="de-DE" b="1" u="none" dirty="0" smtClean="0"/>
              <a:t>HPL-Algorithmus:</a:t>
            </a:r>
            <a:r>
              <a:rPr lang="de-DE" b="1" u="none" baseline="0" dirty="0" smtClean="0"/>
              <a:t> 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b="1" dirty="0" smtClean="0"/>
              <a:t>Reziproke:</a:t>
            </a:r>
            <a:r>
              <a:rPr lang="de-DE" dirty="0" smtClean="0"/>
              <a:t> Kehrwert</a:t>
            </a:r>
          </a:p>
          <a:p>
            <a:pPr marL="171450" indent="-171450">
              <a:buFont typeface="Arial"/>
              <a:buChar char="•"/>
            </a:pPr>
            <a:r>
              <a:rPr lang="de-DE" b="1" u="none" dirty="0" smtClean="0"/>
              <a:t>STREAM-Algorithmus:</a:t>
            </a:r>
            <a:r>
              <a:rPr lang="de-DE" u="sng" dirty="0" smtClean="0"/>
              <a:t> 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b="1" dirty="0" smtClean="0"/>
              <a:t>Länge Vektoren:</a:t>
            </a:r>
            <a:r>
              <a:rPr lang="de-DE" dirty="0" smtClean="0"/>
              <a:t> mind. 1000000 Elemente oder 4 x Gesamt-Cachegröße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b="1" dirty="0" smtClean="0"/>
              <a:t>Hier:</a:t>
            </a:r>
            <a:r>
              <a:rPr lang="de-DE" dirty="0" smtClean="0"/>
              <a:t> Cache-Gesamtgröße = max. 19 x 16 </a:t>
            </a:r>
            <a:r>
              <a:rPr lang="de-DE" dirty="0" err="1" smtClean="0"/>
              <a:t>kB</a:t>
            </a:r>
            <a:r>
              <a:rPr lang="de-DE" dirty="0" smtClean="0"/>
              <a:t> = 1216 </a:t>
            </a:r>
            <a:r>
              <a:rPr lang="de-DE" dirty="0" err="1" smtClean="0"/>
              <a:t>kB</a:t>
            </a:r>
            <a:r>
              <a:rPr lang="de-DE" dirty="0" smtClean="0"/>
              <a:t> = 1.1875 MB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b="1" dirty="0" smtClean="0"/>
              <a:t>Standard-Problemgröße:</a:t>
            </a:r>
            <a:r>
              <a:rPr lang="de-DE" dirty="0" smtClean="0"/>
              <a:t> 2000000 Elemente, angemessen f. 4 MB Cache =&gt; reicht bei Weitem aus!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b="1" dirty="0" smtClean="0"/>
              <a:t>Modul TRIAD:</a:t>
            </a:r>
            <a:r>
              <a:rPr lang="de-DE" dirty="0" smtClean="0"/>
              <a:t> a[i] = b[i] + </a:t>
            </a:r>
            <a:r>
              <a:rPr lang="de-DE" dirty="0" err="1" smtClean="0"/>
              <a:t>q</a:t>
            </a:r>
            <a:r>
              <a:rPr lang="de-DE" dirty="0" smtClean="0"/>
              <a:t> * c[i]</a:t>
            </a:r>
          </a:p>
          <a:p>
            <a:pPr marL="171450" lvl="0" indent="-171450">
              <a:buFont typeface="Arial"/>
              <a:buChar char="•"/>
            </a:pPr>
            <a:r>
              <a:rPr lang="de-DE" b="1" dirty="0" smtClean="0"/>
              <a:t>Häufigste Fehlerfälle: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dirty="0" smtClean="0"/>
              <a:t>Defekte Hardware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dirty="0" smtClean="0"/>
              <a:t>Rechenknoten nicht erreichbar (ping/</a:t>
            </a:r>
            <a:r>
              <a:rPr lang="de-DE" dirty="0" err="1" smtClean="0"/>
              <a:t>ssh</a:t>
            </a:r>
            <a:r>
              <a:rPr lang="de-DE" dirty="0" smtClean="0"/>
              <a:t>)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dirty="0" smtClean="0"/>
              <a:t>Geteiltes Verzeichnis nicht eingehängt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dirty="0" err="1" smtClean="0"/>
              <a:t>Bash</a:t>
            </a:r>
            <a:r>
              <a:rPr lang="de-DE" dirty="0" smtClean="0"/>
              <a:t>-Befehle werden nicht erkannt</a:t>
            </a:r>
            <a:endParaRPr lang="de-DE" b="1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9C61A-9B5E-4580-98DD-1AC874081FFB}" type="slidenum">
              <a:rPr lang="de-DE" smtClean="0"/>
              <a:pPr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29173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9C61A-9B5E-4580-98DD-1AC874081FFB}" type="slidenum">
              <a:rPr lang="de-DE" smtClean="0"/>
              <a:pPr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29173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/>
              <a:buChar char="•"/>
            </a:pPr>
            <a:r>
              <a:rPr lang="de-DE" b="1" baseline="0" dirty="0" smtClean="0"/>
              <a:t>Erwartete Ergebnisse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dirty="0" smtClean="0"/>
              <a:t>Deutlich niedrigerer Stromverbrauch in Messreihe 2 als in Messreihe 1 (nicht aktive Rechenknoten werden heruntergefahren und von Stromversorgung getrennt) </a:t>
            </a:r>
            <a:r>
              <a:rPr lang="de-DE" dirty="0" smtClean="0">
                <a:latin typeface="Zapf Dingbats"/>
                <a:ea typeface="Zapf Dingbats"/>
                <a:cs typeface="Zapf Dingbats"/>
                <a:sym typeface="Zapf Dingbats"/>
              </a:rPr>
              <a:t>✓</a:t>
            </a:r>
            <a:endParaRPr lang="de-DE" dirty="0" smtClean="0">
              <a:latin typeface="Times" pitchFamily="-44" charset="0"/>
              <a:ea typeface="+mn-ea"/>
              <a:cs typeface="+mn-cs"/>
              <a:sym typeface="Zapf Dingbats"/>
            </a:endParaRPr>
          </a:p>
          <a:p>
            <a:pPr marL="685800" lvl="1" indent="-228600">
              <a:buFont typeface="Symbol" charset="2"/>
              <a:buChar char="-"/>
            </a:pPr>
            <a:r>
              <a:rPr lang="de-DE" dirty="0" smtClean="0"/>
              <a:t>Abnahme des Stromverbrauchs in Messreihe 2 um einen festen Wert pro abgeschaltetem Rechenknoten </a:t>
            </a:r>
            <a:r>
              <a:rPr lang="de-DE" dirty="0" smtClean="0">
                <a:latin typeface="Zapf Dingbats"/>
                <a:ea typeface="Zapf Dingbats"/>
                <a:cs typeface="Zapf Dingbats"/>
                <a:sym typeface="Zapf Dingbats"/>
              </a:rPr>
              <a:t>✓</a:t>
            </a:r>
            <a:endParaRPr lang="de-DE" b="1" baseline="0" dirty="0" smtClean="0"/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b="1" baseline="0" dirty="0" smtClean="0"/>
              <a:t>Fazit: </a:t>
            </a:r>
            <a:r>
              <a:rPr lang="de-DE" dirty="0" smtClean="0"/>
              <a:t>Erwartungsgemäßes Skalierungsverhalten</a:t>
            </a:r>
            <a:r>
              <a:rPr lang="de-DE" b="1" baseline="0" dirty="0" smtClean="0"/>
              <a:t>!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  <a:defRPr/>
            </a:pPr>
            <a:endParaRPr lang="de-DE" b="1" baseline="0" dirty="0" smtClean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None/>
              <a:tabLst/>
              <a:defRPr/>
            </a:pPr>
            <a:r>
              <a:rPr lang="de-DE" b="1" baseline="0" dirty="0" smtClean="0"/>
              <a:t>Beachte: </a:t>
            </a:r>
          </a:p>
          <a:p>
            <a:pPr marL="171450" indent="-171450">
              <a:buFont typeface="Arial"/>
              <a:buChar char="•"/>
            </a:pPr>
            <a:r>
              <a:rPr lang="de-DE" b="1" dirty="0" smtClean="0"/>
              <a:t>Unterschiede Stromverbrauch:</a:t>
            </a:r>
            <a:r>
              <a:rPr lang="de-DE" baseline="0" dirty="0" smtClean="0"/>
              <a:t> HPL Messreihe 2 -23 W (Mittelwert), STREAM Messreihe 2 -17 W (Mittelwert)</a:t>
            </a:r>
            <a:endParaRPr lang="de-DE" dirty="0" smtClean="0"/>
          </a:p>
          <a:p>
            <a:pPr marL="171450" indent="-171450">
              <a:buFont typeface="Arial"/>
              <a:buChar char="•"/>
            </a:pPr>
            <a:r>
              <a:rPr lang="de-DE" b="1" dirty="0" smtClean="0"/>
              <a:t>Erklärung Tabelle in Ausarbeitung:</a:t>
            </a:r>
            <a:r>
              <a:rPr lang="de-DE" dirty="0" smtClean="0"/>
              <a:t> </a:t>
            </a:r>
          </a:p>
          <a:p>
            <a:pPr marL="685800" lvl="1" indent="-228600">
              <a:buFont typeface="+mj-lt"/>
              <a:buAutoNum type="arabicPeriod"/>
            </a:pPr>
            <a:r>
              <a:rPr lang="de-DE" dirty="0" smtClean="0"/>
              <a:t>Stromverbrauch im Mittel pro </a:t>
            </a:r>
            <a:r>
              <a:rPr lang="de-DE" dirty="0" err="1" smtClean="0"/>
              <a:t>ExperimentSuite</a:t>
            </a:r>
            <a:endParaRPr lang="de-DE" dirty="0" smtClean="0"/>
          </a:p>
          <a:p>
            <a:pPr marL="685800" lvl="1" indent="-228600">
              <a:buFont typeface="+mj-lt"/>
              <a:buAutoNum type="arabicPeriod"/>
            </a:pPr>
            <a:r>
              <a:rPr lang="de-DE" dirty="0" smtClean="0"/>
              <a:t>max. Abweichung davon</a:t>
            </a:r>
          </a:p>
          <a:p>
            <a:pPr marL="685800" lvl="1" indent="-228600">
              <a:buFont typeface="+mj-lt"/>
              <a:buAutoNum type="arabicPeriod"/>
            </a:pPr>
            <a:r>
              <a:rPr lang="de-DE" dirty="0" smtClean="0"/>
              <a:t>Zuwachs pro angeschaltetem </a:t>
            </a:r>
            <a:r>
              <a:rPr lang="de-DE" dirty="0" err="1" smtClean="0"/>
              <a:t>RPi</a:t>
            </a:r>
            <a:r>
              <a:rPr lang="de-DE" dirty="0" smtClean="0"/>
              <a:t>-Knoten</a:t>
            </a:r>
          </a:p>
          <a:p>
            <a:pPr marL="685800" lvl="1" indent="-228600">
              <a:buFont typeface="+mj-lt"/>
              <a:buAutoNum type="arabicPeriod"/>
            </a:pPr>
            <a:r>
              <a:rPr lang="de-DE" dirty="0" smtClean="0"/>
              <a:t>Stromverbrauch im Mittel pro Messreihe </a:t>
            </a:r>
          </a:p>
          <a:p>
            <a:pPr marL="228600" lvl="0" indent="-228600">
              <a:buFont typeface="Arial"/>
              <a:buChar char="•"/>
            </a:pPr>
            <a:r>
              <a:rPr lang="de-DE" b="1" dirty="0" smtClean="0"/>
              <a:t>Stromverbrauch </a:t>
            </a:r>
            <a:r>
              <a:rPr lang="de-DE" b="1" dirty="0" err="1" smtClean="0"/>
              <a:t>RPi</a:t>
            </a:r>
            <a:r>
              <a:rPr lang="de-DE" b="1" dirty="0" smtClean="0"/>
              <a:t> </a:t>
            </a:r>
            <a:r>
              <a:rPr lang="de-DE" b="1" dirty="0" err="1" smtClean="0"/>
              <a:t>idle</a:t>
            </a:r>
            <a:r>
              <a:rPr lang="de-DE" b="1" dirty="0" smtClean="0"/>
              <a:t>:</a:t>
            </a:r>
            <a:r>
              <a:rPr lang="de-DE" dirty="0" smtClean="0"/>
              <a:t> ca. 2.3 +- 3 W; GPU verbraucht deutlich mehr Strom als CPU</a:t>
            </a:r>
          </a:p>
          <a:p>
            <a:pPr marL="228600" lvl="0" indent="-228600">
              <a:buFont typeface="Arial"/>
              <a:buChar char="•"/>
            </a:pPr>
            <a:r>
              <a:rPr lang="de-DE" b="1" dirty="0" smtClean="0"/>
              <a:t>Stromverbrauch Server bei 80-90% CPU-Auslastung (theoretisch):</a:t>
            </a:r>
            <a:r>
              <a:rPr lang="de-DE" dirty="0" smtClean="0"/>
              <a:t> ca. 26 W + 6.5 W (Netzteil-Overhead) </a:t>
            </a:r>
            <a:endParaRPr lang="de-DE" b="1" dirty="0" smtClean="0"/>
          </a:p>
          <a:p>
            <a:pPr marL="228600" lvl="0" indent="-228600">
              <a:buFont typeface="Arial"/>
              <a:buChar char="•"/>
            </a:pPr>
            <a:r>
              <a:rPr lang="de-DE" b="1" dirty="0" smtClean="0"/>
              <a:t>Stromverbrauch Server + Netzteil (real):</a:t>
            </a:r>
            <a:r>
              <a:rPr lang="de-DE" dirty="0" smtClean="0"/>
              <a:t> ca. 43 W</a:t>
            </a:r>
          </a:p>
          <a:p>
            <a:pPr marL="228600" lvl="0" indent="-228600">
              <a:buFont typeface="Arial"/>
              <a:buChar char="•"/>
            </a:pPr>
            <a:r>
              <a:rPr lang="de-DE" b="1" dirty="0" smtClean="0"/>
              <a:t>Stromverbrauch gesamt </a:t>
            </a:r>
            <a:r>
              <a:rPr lang="de-DE" b="1" dirty="0" err="1" smtClean="0"/>
              <a:t>idle</a:t>
            </a:r>
            <a:r>
              <a:rPr lang="de-DE" b="1" dirty="0" smtClean="0"/>
              <a:t>:</a:t>
            </a:r>
            <a:r>
              <a:rPr lang="de-DE" dirty="0" smtClean="0"/>
              <a:t> ca. 101 W</a:t>
            </a:r>
          </a:p>
          <a:p>
            <a:pPr marL="171450" indent="-171450">
              <a:buFont typeface="Symbol" charset="0"/>
              <a:buChar char=""/>
            </a:pPr>
            <a:r>
              <a:rPr lang="de-DE" dirty="0" smtClean="0"/>
              <a:t>hoher Stromverbrauch unter Niedriglast</a:t>
            </a:r>
          </a:p>
          <a:p>
            <a:pPr marL="171450" indent="-171450">
              <a:buFont typeface="Symbol" charset="0"/>
              <a:buChar char=""/>
            </a:pPr>
            <a:r>
              <a:rPr lang="de-DE" dirty="0" smtClean="0"/>
              <a:t>schlechtere Ausbeute als 80-90% des Netzteils unter Niedriglast (gegenüber Herstellerangaben)</a:t>
            </a:r>
          </a:p>
          <a:p>
            <a:pPr marL="171450" indent="-171450">
              <a:buFont typeface="Symbol" charset="0"/>
              <a:buChar char=""/>
            </a:pPr>
            <a:r>
              <a:rPr lang="de-DE" dirty="0" smtClean="0"/>
              <a:t>Energieeffizienz der </a:t>
            </a:r>
            <a:r>
              <a:rPr lang="de-DE" dirty="0" err="1" smtClean="0"/>
              <a:t>RPis</a:t>
            </a:r>
            <a:r>
              <a:rPr lang="de-DE" dirty="0" smtClean="0"/>
              <a:t> kann bei aktuellem</a:t>
            </a:r>
            <a:r>
              <a:rPr lang="de-DE" baseline="0" dirty="0" smtClean="0"/>
              <a:t> </a:t>
            </a:r>
            <a:r>
              <a:rPr lang="de-DE" dirty="0" smtClean="0"/>
              <a:t>Setup nicht ausgenutzt werden (größtmögliche theoretische Ausbeute unter Volllast: 50%)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None/>
              <a:tabLst/>
              <a:defRPr/>
            </a:pPr>
            <a:endParaRPr lang="de-DE" b="1" dirty="0" smtClean="0"/>
          </a:p>
          <a:p>
            <a:pPr marL="228600" lvl="0" indent="0">
              <a:buFont typeface="Arial"/>
              <a:buNone/>
            </a:pPr>
            <a:endParaRPr lang="de-DE" b="1" dirty="0" smtClean="0"/>
          </a:p>
          <a:p>
            <a:pPr marL="228600" lvl="0" indent="0">
              <a:buFont typeface="Arial"/>
              <a:buNone/>
            </a:pPr>
            <a:endParaRPr lang="de-DE" b="1" dirty="0" smtClean="0"/>
          </a:p>
          <a:p>
            <a:pPr marL="228600" lvl="0" indent="0">
              <a:buFont typeface="Arial"/>
              <a:buNone/>
            </a:pPr>
            <a:endParaRPr lang="de-DE" b="1" dirty="0" smtClean="0"/>
          </a:p>
          <a:p>
            <a:pPr marL="228600" lvl="0" indent="0">
              <a:buFont typeface="Arial"/>
              <a:buNone/>
            </a:pPr>
            <a:endParaRPr lang="de-DE" b="1" dirty="0" smtClean="0"/>
          </a:p>
          <a:p>
            <a:pPr marL="228600" lvl="0" indent="0">
              <a:buFont typeface="Arial"/>
              <a:buNone/>
            </a:pPr>
            <a:endParaRPr lang="de-DE" b="1" dirty="0" smtClean="0"/>
          </a:p>
          <a:p>
            <a:pPr marL="228600" lvl="0" indent="0">
              <a:buFont typeface="Arial"/>
              <a:buNone/>
            </a:pPr>
            <a:endParaRPr lang="de-DE" b="1" dirty="0" smtClean="0"/>
          </a:p>
          <a:p>
            <a:pPr marL="228600" lvl="0" indent="0">
              <a:buFont typeface="Arial"/>
              <a:buNone/>
            </a:pPr>
            <a:endParaRPr lang="de-DE" b="1" dirty="0" smtClean="0"/>
          </a:p>
          <a:p>
            <a:pPr marL="228600" lvl="0" indent="0">
              <a:buFont typeface="Arial"/>
              <a:buNone/>
            </a:pPr>
            <a:endParaRPr lang="de-DE" b="1" dirty="0" smtClean="0"/>
          </a:p>
          <a:p>
            <a:pPr marL="228600" lvl="0" indent="0">
              <a:buFont typeface="Arial"/>
              <a:buNone/>
            </a:pPr>
            <a:endParaRPr lang="de-DE" b="1" dirty="0" smtClean="0"/>
          </a:p>
          <a:p>
            <a:pPr marL="228600" lvl="0" indent="0">
              <a:buFont typeface="Arial"/>
              <a:buNone/>
            </a:pPr>
            <a:endParaRPr lang="de-DE" b="1" dirty="0" smtClean="0"/>
          </a:p>
          <a:p>
            <a:endParaRPr lang="de-DE" dirty="0" smtClean="0"/>
          </a:p>
          <a:p>
            <a:endParaRPr lang="de-DE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9C61A-9B5E-4580-98DD-1AC874081FFB}" type="slidenum">
              <a:rPr lang="de-DE" smtClean="0"/>
              <a:pPr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29173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/>
              <a:buChar char="•"/>
            </a:pPr>
            <a:r>
              <a:rPr lang="de-DE" b="1" baseline="0" dirty="0" smtClean="0"/>
              <a:t>Vergleich mit </a:t>
            </a:r>
            <a:r>
              <a:rPr lang="de-DE" b="1" baseline="0" dirty="0" err="1" smtClean="0"/>
              <a:t>Iridis</a:t>
            </a:r>
            <a:r>
              <a:rPr lang="de-DE" b="1" baseline="0" dirty="0" smtClean="0"/>
              <a:t>-Pi (Southampton): 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b="0" baseline="0" dirty="0" err="1" smtClean="0"/>
              <a:t>n</a:t>
            </a:r>
            <a:r>
              <a:rPr lang="de-DE" b="0" baseline="0" dirty="0" smtClean="0"/>
              <a:t> = 4 </a:t>
            </a:r>
            <a:r>
              <a:rPr lang="de-DE" b="0" baseline="0" dirty="0" err="1" smtClean="0"/>
              <a:t>RPi</a:t>
            </a:r>
            <a:r>
              <a:rPr lang="de-DE" b="0" baseline="0" dirty="0" smtClean="0"/>
              <a:t>-Knoten, N = 1280: ca. </a:t>
            </a:r>
            <a:r>
              <a:rPr lang="de-DE" b="1" baseline="0" dirty="0" smtClean="0"/>
              <a:t>0.08 GFLOPs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b="0" baseline="0" dirty="0" err="1" smtClean="0"/>
              <a:t>n</a:t>
            </a:r>
            <a:r>
              <a:rPr lang="de-DE" b="0" baseline="0" dirty="0" smtClean="0"/>
              <a:t> = 4 </a:t>
            </a:r>
            <a:r>
              <a:rPr lang="de-DE" b="0" baseline="0" dirty="0" err="1" smtClean="0"/>
              <a:t>RPi</a:t>
            </a:r>
            <a:r>
              <a:rPr lang="de-DE" b="0" baseline="0" dirty="0" smtClean="0"/>
              <a:t>-Knoten, N =  2560: ca. </a:t>
            </a:r>
            <a:r>
              <a:rPr lang="de-DE" b="1" baseline="0" dirty="0" smtClean="0"/>
              <a:t>0.09 GFLOPs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b="0" baseline="0" dirty="0" err="1" smtClean="0"/>
              <a:t>n</a:t>
            </a:r>
            <a:r>
              <a:rPr lang="de-DE" b="0" baseline="0" dirty="0" smtClean="0"/>
              <a:t> = 8 </a:t>
            </a:r>
            <a:r>
              <a:rPr lang="de-DE" b="0" baseline="0" dirty="0" err="1" smtClean="0"/>
              <a:t>RPi</a:t>
            </a:r>
            <a:r>
              <a:rPr lang="de-DE" b="0" baseline="0" dirty="0" smtClean="0"/>
              <a:t>-Knoten, N = 2560:</a:t>
            </a:r>
            <a:r>
              <a:rPr lang="de-DE" b="1" baseline="0" dirty="0" smtClean="0"/>
              <a:t> </a:t>
            </a:r>
            <a:r>
              <a:rPr lang="de-DE" b="0" baseline="0" dirty="0" smtClean="0"/>
              <a:t>ca. </a:t>
            </a:r>
            <a:r>
              <a:rPr lang="de-DE" b="1" baseline="0" dirty="0" smtClean="0"/>
              <a:t>0.14 GFLOPs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b="0" baseline="0" dirty="0" err="1" smtClean="0"/>
              <a:t>n</a:t>
            </a:r>
            <a:r>
              <a:rPr lang="de-DE" b="0" baseline="0" dirty="0" smtClean="0"/>
              <a:t> = 8 </a:t>
            </a:r>
            <a:r>
              <a:rPr lang="de-DE" b="0" baseline="0" dirty="0" err="1" smtClean="0"/>
              <a:t>RPi</a:t>
            </a:r>
            <a:r>
              <a:rPr lang="de-DE" b="0" baseline="0" dirty="0" smtClean="0"/>
              <a:t>-Knoten, N = 5120:</a:t>
            </a:r>
            <a:r>
              <a:rPr lang="de-DE" b="1" baseline="0" dirty="0" smtClean="0"/>
              <a:t> </a:t>
            </a:r>
            <a:r>
              <a:rPr lang="de-DE" b="0" baseline="0" dirty="0" smtClean="0"/>
              <a:t>ca. </a:t>
            </a:r>
            <a:r>
              <a:rPr lang="de-DE" b="1" baseline="0" dirty="0" smtClean="0"/>
              <a:t>0.17 GFLOPs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b="0" baseline="0" dirty="0" err="1" smtClean="0"/>
              <a:t>n</a:t>
            </a:r>
            <a:r>
              <a:rPr lang="de-DE" b="0" baseline="0" dirty="0" smtClean="0"/>
              <a:t> = 16 </a:t>
            </a:r>
            <a:r>
              <a:rPr lang="de-DE" b="0" baseline="0" dirty="0" err="1" smtClean="0"/>
              <a:t>RPi</a:t>
            </a:r>
            <a:r>
              <a:rPr lang="de-DE" b="0" baseline="0" dirty="0" smtClean="0"/>
              <a:t>-Knoten, N = 5120: ca. </a:t>
            </a:r>
            <a:r>
              <a:rPr lang="de-DE" b="1" baseline="0" dirty="0" smtClean="0"/>
              <a:t>0.24 GFLOPs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b="0" baseline="0" dirty="0" err="1" smtClean="0"/>
              <a:t>n</a:t>
            </a:r>
            <a:r>
              <a:rPr lang="de-DE" b="0" baseline="0" dirty="0" smtClean="0"/>
              <a:t> = 16 </a:t>
            </a:r>
            <a:r>
              <a:rPr lang="de-DE" b="0" baseline="0" dirty="0" err="1" smtClean="0"/>
              <a:t>RPi</a:t>
            </a:r>
            <a:r>
              <a:rPr lang="de-DE" b="0" baseline="0" dirty="0" smtClean="0"/>
              <a:t>-Knoten, N = 10240: ca. </a:t>
            </a:r>
            <a:r>
              <a:rPr lang="de-DE" b="1" baseline="0" dirty="0" smtClean="0"/>
              <a:t>0.34 GFLOPs</a:t>
            </a:r>
          </a:p>
          <a:p>
            <a:pPr marL="171450" lvl="0" indent="-171450">
              <a:buFont typeface="Arial"/>
              <a:buChar char="•"/>
            </a:pPr>
            <a:r>
              <a:rPr lang="de-DE" b="1" baseline="0" dirty="0" smtClean="0"/>
              <a:t>Meine Werte: </a:t>
            </a:r>
          </a:p>
          <a:p>
            <a:pPr marL="628650" lvl="1" indent="-171450">
              <a:buFont typeface="Arial"/>
              <a:buChar char="•"/>
            </a:pPr>
            <a:r>
              <a:rPr lang="de-DE" b="0" baseline="0" dirty="0" err="1" smtClean="0"/>
              <a:t>n</a:t>
            </a:r>
            <a:r>
              <a:rPr lang="de-DE" b="0" baseline="0" dirty="0" smtClean="0"/>
              <a:t> = 4 </a:t>
            </a:r>
            <a:r>
              <a:rPr lang="de-DE" b="0" baseline="0" dirty="0" err="1" smtClean="0"/>
              <a:t>RPi</a:t>
            </a:r>
            <a:r>
              <a:rPr lang="de-DE" b="0" baseline="0" dirty="0" smtClean="0"/>
              <a:t>-Knoten, N = 2880:</a:t>
            </a:r>
            <a:r>
              <a:rPr lang="de-DE" b="1" baseline="0" dirty="0" smtClean="0"/>
              <a:t> ca. 0.13 GFLOPs</a:t>
            </a:r>
          </a:p>
          <a:p>
            <a:pPr marL="628650" lvl="1" indent="-171450">
              <a:buFont typeface="Arial"/>
              <a:buChar char="•"/>
            </a:pPr>
            <a:r>
              <a:rPr lang="de-DE" b="0" baseline="0" dirty="0" err="1" smtClean="0"/>
              <a:t>n</a:t>
            </a:r>
            <a:r>
              <a:rPr lang="de-DE" b="0" baseline="0" dirty="0" smtClean="0"/>
              <a:t> = 8 </a:t>
            </a:r>
            <a:r>
              <a:rPr lang="de-DE" b="0" baseline="0" dirty="0" err="1" smtClean="0"/>
              <a:t>RPi</a:t>
            </a:r>
            <a:r>
              <a:rPr lang="de-DE" b="0" baseline="0" dirty="0" smtClean="0"/>
              <a:t>-Knoten, N = 4032:</a:t>
            </a:r>
            <a:r>
              <a:rPr lang="de-DE" b="1" baseline="0" dirty="0" smtClean="0"/>
              <a:t> ca. 0.26 GFLOPs</a:t>
            </a:r>
          </a:p>
          <a:p>
            <a:pPr marL="628650" lvl="1" indent="-171450">
              <a:buFont typeface="Arial"/>
              <a:buChar char="•"/>
            </a:pPr>
            <a:r>
              <a:rPr lang="de-DE" b="0" baseline="0" dirty="0" err="1" smtClean="0"/>
              <a:t>n</a:t>
            </a:r>
            <a:r>
              <a:rPr lang="de-DE" b="0" baseline="0" dirty="0" smtClean="0"/>
              <a:t> = 16 </a:t>
            </a:r>
            <a:r>
              <a:rPr lang="de-DE" b="0" baseline="0" dirty="0" err="1" smtClean="0"/>
              <a:t>RPi</a:t>
            </a:r>
            <a:r>
              <a:rPr lang="de-DE" b="0" baseline="0" dirty="0" smtClean="0"/>
              <a:t>-Knoten, N = 5760:</a:t>
            </a:r>
            <a:r>
              <a:rPr lang="de-DE" b="1" baseline="0" dirty="0" smtClean="0"/>
              <a:t> ca. 0.49 GFLOPs</a:t>
            </a:r>
          </a:p>
          <a:p>
            <a:pPr marL="0" lvl="0" indent="0">
              <a:buFont typeface="Arial"/>
              <a:buNone/>
            </a:pPr>
            <a:endParaRPr lang="de-DE" b="1" baseline="0" dirty="0" smtClean="0"/>
          </a:p>
          <a:p>
            <a:pPr marL="0" lvl="0" indent="0">
              <a:buFont typeface="Arial"/>
              <a:buNone/>
            </a:pPr>
            <a:r>
              <a:rPr lang="de-DE" b="1" baseline="0" dirty="0" smtClean="0"/>
              <a:t>HAHA </a:t>
            </a:r>
            <a:r>
              <a:rPr lang="de-DE" b="1" baseline="0" dirty="0" smtClean="0">
                <a:sym typeface="Wingdings"/>
              </a:rPr>
              <a:t></a:t>
            </a:r>
            <a:endParaRPr lang="de-DE" b="1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9C61A-9B5E-4580-98DD-1AC874081FFB}" type="slidenum">
              <a:rPr lang="de-DE" smtClean="0"/>
              <a:pPr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29173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/>
              <a:buChar char="•"/>
            </a:pPr>
            <a:r>
              <a:rPr lang="de-DE" b="1" baseline="0" dirty="0" smtClean="0"/>
              <a:t>Erwartete Ergebnisse</a:t>
            </a:r>
          </a:p>
          <a:p>
            <a:pPr marL="628650" lvl="1" indent="-171450">
              <a:buFont typeface="Symbol" charset="2"/>
              <a:buChar char="-"/>
            </a:pPr>
            <a:r>
              <a:rPr lang="de-DE" dirty="0" smtClean="0"/>
              <a:t>Lineares Skalierungsverhalten des </a:t>
            </a:r>
            <a:r>
              <a:rPr lang="de-DE" dirty="0" err="1" smtClean="0"/>
              <a:t>Bramble</a:t>
            </a:r>
            <a:r>
              <a:rPr lang="de-DE" dirty="0" smtClean="0"/>
              <a:t> bei Hinzunahme von Ressourcen bzgl. Ausführungsrate </a:t>
            </a:r>
            <a:r>
              <a:rPr lang="de-DE" dirty="0" smtClean="0">
                <a:latin typeface="Zapf Dingbats"/>
                <a:ea typeface="Zapf Dingbats"/>
                <a:cs typeface="Zapf Dingbats"/>
                <a:sym typeface="Zapf Dingbats"/>
              </a:rPr>
              <a:t>✓</a:t>
            </a:r>
            <a:endParaRPr lang="de-DE" dirty="0" smtClean="0">
              <a:latin typeface="Times" pitchFamily="-44" charset="0"/>
              <a:ea typeface="+mn-ea"/>
              <a:cs typeface="+mn-cs"/>
              <a:sym typeface="Zapf Dingbats"/>
            </a:endParaRPr>
          </a:p>
          <a:p>
            <a:pPr marL="628650" lvl="1" indent="-171450">
              <a:buFont typeface="Symbol" charset="2"/>
              <a:buChar char="-"/>
            </a:pPr>
            <a:r>
              <a:rPr lang="de-DE" dirty="0" smtClean="0"/>
              <a:t>Gleichartiges Skalierungsverhalten in Messreihe 1 und Messreihe 2 </a:t>
            </a:r>
            <a:r>
              <a:rPr lang="de-DE" dirty="0" smtClean="0">
                <a:latin typeface="Zapf Dingbats"/>
                <a:ea typeface="Zapf Dingbats"/>
                <a:cs typeface="Zapf Dingbats"/>
                <a:sym typeface="Zapf Dingbats"/>
              </a:rPr>
              <a:t>✓</a:t>
            </a:r>
            <a:endParaRPr lang="de-DE" b="1" dirty="0" smtClean="0"/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de-DE" b="1" baseline="0" dirty="0" smtClean="0"/>
              <a:t>Fazit: </a:t>
            </a:r>
            <a:r>
              <a:rPr lang="de-DE" dirty="0" smtClean="0"/>
              <a:t>Erwartungsgemäßes Skalierungsverhalten</a:t>
            </a:r>
            <a:r>
              <a:rPr lang="de-DE" b="1" baseline="0" dirty="0" smtClean="0"/>
              <a:t>!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E9C61A-9B5E-4580-98DD-1AC874081FFB}" type="slidenum">
              <a:rPr lang="de-DE" smtClean="0"/>
              <a:pPr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29173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0" descr="start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69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7043" name="Rectangle 3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1143000" y="4386260"/>
            <a:ext cx="7372404" cy="1963779"/>
          </a:xfrm>
          <a:ln w="12700"/>
        </p:spPr>
        <p:txBody>
          <a:bodyPr/>
          <a:lstStyle>
            <a:lvl1pPr marL="0" indent="0">
              <a:buClrTx/>
              <a:defRPr sz="1800"/>
            </a:lvl1pPr>
            <a:lvl2pPr marL="457200" indent="0">
              <a:buClrTx/>
              <a:buNone/>
              <a:defRPr/>
            </a:lvl2pPr>
          </a:lstStyle>
          <a:p>
            <a:r>
              <a:rPr lang="de-DE" dirty="0"/>
              <a:t>Master-Untertitelformat </a:t>
            </a:r>
            <a:r>
              <a:rPr lang="de-DE" dirty="0" smtClean="0"/>
              <a:t>bearbeiten</a:t>
            </a:r>
          </a:p>
        </p:txBody>
      </p:sp>
      <p:sp>
        <p:nvSpPr>
          <p:cNvPr id="87044" name="Rectangle 4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1143000" y="2625714"/>
            <a:ext cx="7101408" cy="1531947"/>
          </a:xfrm>
          <a:ln w="12700"/>
        </p:spPr>
        <p:txBody>
          <a:bodyPr>
            <a:normAutofit/>
          </a:bodyPr>
          <a:lstStyle>
            <a:lvl1pPr>
              <a:lnSpc>
                <a:spcPct val="80000"/>
              </a:lnSpc>
              <a:defRPr sz="3600" b="1">
                <a:solidFill>
                  <a:schemeClr val="tx1"/>
                </a:solidFill>
              </a:defRPr>
            </a:lvl1pPr>
          </a:lstStyle>
          <a:p>
            <a:r>
              <a:rPr lang="de-DE" dirty="0" smtClean="0"/>
              <a:t>Vortragstitel (Titel der Arbeit) durch Klicken hinzufügen</a:t>
            </a:r>
            <a:endParaRPr lang="de-DE" dirty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245475" y="6459580"/>
            <a:ext cx="790575" cy="2921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smtClean="0">
                <a:solidFill>
                  <a:srgbClr val="006C30"/>
                </a:solidFill>
              </a:defRPr>
            </a:lvl1pPr>
          </a:lstStyle>
          <a:p>
            <a:pPr>
              <a:defRPr/>
            </a:pPr>
            <a:fld id="{70BFFA52-4234-45F6-B1A6-074E24FF43A2}" type="slidenum">
              <a:rPr lang="de-DE" smtClean="0"/>
              <a:pPr>
                <a:defRPr/>
              </a:pPr>
              <a:t>‹Nr.›</a:t>
            </a:fld>
            <a:endParaRPr lang="de-DE" dirty="0"/>
          </a:p>
        </p:txBody>
      </p:sp>
      <p:sp>
        <p:nvSpPr>
          <p:cNvPr id="6" name="Rectangle 23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1000" y="6459579"/>
            <a:ext cx="7732761" cy="2921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solidFill>
                  <a:srgbClr val="006C30"/>
                </a:solidFill>
              </a:defRPr>
            </a:lvl1pPr>
          </a:lstStyle>
          <a:p>
            <a:r>
              <a:rPr lang="de-DE" smtClean="0"/>
              <a:t>Untersuchung des Skalierungsverhaltens eines Raspberry Pi-Clusters unter Verwendung von HPC-Benchmarks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0" hasCustomPrompt="1"/>
          </p:nvPr>
        </p:nvSpPr>
        <p:spPr>
          <a:xfrm>
            <a:off x="1115616" y="1736812"/>
            <a:ext cx="7380820" cy="684076"/>
          </a:xfrm>
        </p:spPr>
        <p:txBody>
          <a:bodyPr anchor="b"/>
          <a:lstStyle>
            <a:lvl1pPr marL="0" indent="0">
              <a:buClrTx/>
              <a:buFontTx/>
              <a:buNone/>
              <a:defRPr sz="1800" b="1" baseline="0"/>
            </a:lvl1pPr>
          </a:lstStyle>
          <a:p>
            <a:pPr lvl="0"/>
            <a:r>
              <a:rPr lang="de-DE" dirty="0" smtClean="0"/>
              <a:t>Name des Vortragenden durch Klicken hinzufügen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anchor="b" anchorCtr="0"/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26954" y="1347759"/>
            <a:ext cx="8666222" cy="4900641"/>
          </a:xfrm>
        </p:spPr>
        <p:txBody>
          <a:bodyPr/>
          <a:lstStyle>
            <a:lvl1pPr>
              <a:buClrTx/>
              <a:defRPr/>
            </a:lvl1pPr>
            <a:lvl2pPr>
              <a:buClrTx/>
              <a:defRPr/>
            </a:lvl2pPr>
            <a:lvl3pPr>
              <a:buClrTx/>
              <a:defRPr/>
            </a:lvl3pPr>
            <a:lvl4pPr>
              <a:buClrTx/>
              <a:defRPr/>
            </a:lvl4pPr>
            <a:lvl5pPr>
              <a:buClrTx/>
              <a:defRPr/>
            </a:lvl5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245475" y="6459580"/>
            <a:ext cx="790575" cy="2921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smtClean="0">
                <a:solidFill>
                  <a:srgbClr val="006C30"/>
                </a:solidFill>
              </a:defRPr>
            </a:lvl1pPr>
          </a:lstStyle>
          <a:p>
            <a:pPr>
              <a:defRPr/>
            </a:pPr>
            <a:fld id="{70BFFA52-4234-45F6-B1A6-074E24FF43A2}" type="slidenum">
              <a:rPr lang="de-DE" smtClean="0"/>
              <a:pPr>
                <a:defRPr/>
              </a:pPr>
              <a:t>‹Nr.›</a:t>
            </a:fld>
            <a:endParaRPr lang="de-DE" dirty="0"/>
          </a:p>
        </p:txBody>
      </p:sp>
      <p:sp>
        <p:nvSpPr>
          <p:cNvPr id="8" name="Rectangle 23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1000" y="6459579"/>
            <a:ext cx="7732761" cy="2921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solidFill>
                  <a:srgbClr val="006C30"/>
                </a:solidFill>
              </a:defRPr>
            </a:lvl1pPr>
          </a:lstStyle>
          <a:p>
            <a:r>
              <a:rPr lang="de-DE" smtClean="0"/>
              <a:t>Untersuchung des Skalierungsverhaltens eines Raspberry Pi-Clusters unter Verwendung von HPC-Benchmarks</a:t>
            </a:r>
            <a:endParaRPr lang="de-DE" dirty="0"/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4" Type="http://schemas.openxmlformats.org/officeDocument/2006/relationships/image" Target="../media/image1.png"/><Relationship Id="rId5" Type="http://schemas.openxmlformats.org/officeDocument/2006/relationships/image" Target="../media/image2.emf"/><Relationship Id="rId6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32" descr="standard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0" y="0"/>
            <a:ext cx="9144000" cy="6867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6020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245475" y="6459580"/>
            <a:ext cx="790575" cy="2921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 smtClean="0">
                <a:solidFill>
                  <a:srgbClr val="006C30"/>
                </a:solidFill>
              </a:defRPr>
            </a:lvl1pPr>
          </a:lstStyle>
          <a:p>
            <a:pPr>
              <a:defRPr/>
            </a:pPr>
            <a:fld id="{70BFFA52-4234-45F6-B1A6-074E24FF43A2}" type="slidenum">
              <a:rPr lang="de-DE" smtClean="0"/>
              <a:pPr>
                <a:defRPr/>
              </a:pPr>
              <a:t>‹Nr.›</a:t>
            </a:fld>
            <a:endParaRPr lang="de-DE" dirty="0"/>
          </a:p>
        </p:txBody>
      </p:sp>
      <p:sp>
        <p:nvSpPr>
          <p:cNvPr id="1030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2071688" y="620713"/>
            <a:ext cx="3941762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smtClean="0"/>
              <a:t>Mastertitelformat bearbeiten</a:t>
            </a:r>
          </a:p>
        </p:txBody>
      </p:sp>
      <p:pic>
        <p:nvPicPr>
          <p:cNvPr id="1031" name="Grafik 9" descr="mnmLogoNeu-50grau.pdf.emf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6215063" y="498475"/>
            <a:ext cx="1785937" cy="484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32" name="Grafik 10" descr="IFI_notext-neueFarben.eps.emf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7643813" y="214313"/>
            <a:ext cx="338137" cy="500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33" name="Rectangle 9"/>
          <p:cNvSpPr>
            <a:spLocks noChangeArrowheads="1"/>
          </p:cNvSpPr>
          <p:nvPr/>
        </p:nvSpPr>
        <p:spPr bwMode="auto">
          <a:xfrm>
            <a:off x="0" y="1196975"/>
            <a:ext cx="9144000" cy="5292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de-DE"/>
          </a:p>
        </p:txBody>
      </p:sp>
      <p:sp>
        <p:nvSpPr>
          <p:cNvPr id="1034" name="Rectangle 10"/>
          <p:cNvSpPr>
            <a:spLocks noChangeArrowheads="1"/>
          </p:cNvSpPr>
          <p:nvPr/>
        </p:nvSpPr>
        <p:spPr bwMode="auto">
          <a:xfrm>
            <a:off x="0" y="1196975"/>
            <a:ext cx="9144000" cy="5256213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de-DE"/>
          </a:p>
        </p:txBody>
      </p:sp>
      <p:sp>
        <p:nvSpPr>
          <p:cNvPr id="1028" name="Rectangle 12"/>
          <p:cNvSpPr>
            <a:spLocks noGrp="1" noChangeArrowheads="1"/>
          </p:cNvSpPr>
          <p:nvPr>
            <p:ph type="body" idx="1"/>
          </p:nvPr>
        </p:nvSpPr>
        <p:spPr bwMode="auto">
          <a:xfrm>
            <a:off x="226954" y="1347758"/>
            <a:ext cx="8666222" cy="49292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 smtClean="0"/>
              <a:t>Mastertextformat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</a:p>
        </p:txBody>
      </p:sp>
      <p:sp>
        <p:nvSpPr>
          <p:cNvPr id="11" name="Rectangle 23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1000" y="6459579"/>
            <a:ext cx="7732761" cy="2921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006C30"/>
                </a:solidFill>
              </a:defRPr>
            </a:lvl1pPr>
          </a:lstStyle>
          <a:p>
            <a:r>
              <a:rPr lang="de-DE" dirty="0" smtClean="0"/>
              <a:t>Untersuchung des Skalierungsverhaltens eines </a:t>
            </a:r>
            <a:r>
              <a:rPr lang="de-DE" dirty="0" err="1" smtClean="0"/>
              <a:t>Raspberry</a:t>
            </a:r>
            <a:r>
              <a:rPr lang="de-DE" dirty="0" smtClean="0"/>
              <a:t> Pi-Clusters unter Verwendung von HPC-Benchmarks</a:t>
            </a:r>
            <a:endParaRPr lang="de-DE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77" r:id="rId2"/>
  </p:sldLayoutIdLst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006C30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006C30"/>
          </a:solidFill>
          <a:latin typeface="LMU CompatilFact" pitchFamily="2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006C30"/>
          </a:solidFill>
          <a:latin typeface="LMU CompatilFact" pitchFamily="2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006C30"/>
          </a:solidFill>
          <a:latin typeface="LMU CompatilFact" pitchFamily="2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rgbClr val="006C30"/>
          </a:solidFill>
          <a:latin typeface="LMU CompatilFact" pitchFamily="2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1600">
          <a:solidFill>
            <a:srgbClr val="006C30"/>
          </a:solidFill>
          <a:latin typeface="LMU CompatilFact" pitchFamily="2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1600">
          <a:solidFill>
            <a:srgbClr val="006C30"/>
          </a:solidFill>
          <a:latin typeface="LMU CompatilFact" pitchFamily="2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1600">
          <a:solidFill>
            <a:srgbClr val="006C30"/>
          </a:solidFill>
          <a:latin typeface="LMU CompatilFact" pitchFamily="2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1600">
          <a:solidFill>
            <a:srgbClr val="006C30"/>
          </a:solidFill>
          <a:latin typeface="LMU CompatilFact" pitchFamily="2" charset="0"/>
        </a:defRPr>
      </a:lvl9pPr>
    </p:titleStyle>
    <p:bodyStyle>
      <a:lvl1pPr marL="342900" indent="-342900" algn="l" rtl="0" eaLnBrk="0" fontAlgn="base" hangingPunct="0">
        <a:lnSpc>
          <a:spcPct val="100000"/>
        </a:lnSpc>
        <a:spcBef>
          <a:spcPts val="0"/>
        </a:spcBef>
        <a:spcAft>
          <a:spcPts val="600"/>
        </a:spcAft>
        <a:buClrTx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lnSpc>
          <a:spcPct val="100000"/>
        </a:lnSpc>
        <a:spcBef>
          <a:spcPts val="0"/>
        </a:spcBef>
        <a:spcAft>
          <a:spcPts val="600"/>
        </a:spcAft>
        <a:buClrTx/>
        <a:buFont typeface="Times" pitchFamily="18" charset="0"/>
        <a:buChar char="•"/>
        <a:defRPr sz="16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lnSpc>
          <a:spcPct val="100000"/>
        </a:lnSpc>
        <a:spcBef>
          <a:spcPts val="0"/>
        </a:spcBef>
        <a:spcAft>
          <a:spcPts val="600"/>
        </a:spcAft>
        <a:buClrTx/>
        <a:buFont typeface="LMU CompatilFact" pitchFamily="2" charset="0"/>
        <a:buChar char="–"/>
        <a:defRPr sz="1600">
          <a:solidFill>
            <a:schemeClr val="tx1"/>
          </a:solidFill>
          <a:latin typeface="+mn-lt"/>
        </a:defRPr>
      </a:lvl3pPr>
      <a:lvl4pPr marL="1562100" indent="-228600" algn="l" rtl="0" eaLnBrk="0" fontAlgn="base" hangingPunct="0">
        <a:lnSpc>
          <a:spcPct val="100000"/>
        </a:lnSpc>
        <a:spcBef>
          <a:spcPts val="0"/>
        </a:spcBef>
        <a:spcAft>
          <a:spcPts val="600"/>
        </a:spcAft>
        <a:buClrTx/>
        <a:buChar char="-"/>
        <a:defRPr sz="1600">
          <a:solidFill>
            <a:schemeClr val="tx1"/>
          </a:solidFill>
          <a:latin typeface="+mn-lt"/>
        </a:defRPr>
      </a:lvl4pPr>
      <a:lvl5pPr marL="1981200" indent="-228600" algn="l" rtl="0" eaLnBrk="0" fontAlgn="base" hangingPunct="0">
        <a:lnSpc>
          <a:spcPct val="100000"/>
        </a:lnSpc>
        <a:spcBef>
          <a:spcPts val="0"/>
        </a:spcBef>
        <a:spcAft>
          <a:spcPts val="600"/>
        </a:spcAft>
        <a:buClrTx/>
        <a:buChar char="»"/>
        <a:defRPr sz="1600">
          <a:solidFill>
            <a:schemeClr val="tx1"/>
          </a:solidFill>
          <a:latin typeface="+mn-lt"/>
        </a:defRPr>
      </a:lvl5pPr>
      <a:lvl6pPr marL="2438400" indent="-228600" algn="l" rtl="0" fontAlgn="base">
        <a:spcBef>
          <a:spcPct val="20000"/>
        </a:spcBef>
        <a:spcAft>
          <a:spcPct val="0"/>
        </a:spcAft>
        <a:defRPr sz="1600">
          <a:solidFill>
            <a:srgbClr val="006C30"/>
          </a:solidFill>
          <a:latin typeface="+mn-lt"/>
        </a:defRPr>
      </a:lvl6pPr>
      <a:lvl7pPr marL="2895600" indent="-228600" algn="l" rtl="0" fontAlgn="base">
        <a:spcBef>
          <a:spcPct val="20000"/>
        </a:spcBef>
        <a:spcAft>
          <a:spcPct val="0"/>
        </a:spcAft>
        <a:defRPr sz="1600">
          <a:solidFill>
            <a:srgbClr val="006C30"/>
          </a:solidFill>
          <a:latin typeface="+mn-lt"/>
        </a:defRPr>
      </a:lvl7pPr>
      <a:lvl8pPr marL="3352800" indent="-228600" algn="l" rtl="0" fontAlgn="base">
        <a:spcBef>
          <a:spcPct val="20000"/>
        </a:spcBef>
        <a:spcAft>
          <a:spcPct val="0"/>
        </a:spcAft>
        <a:defRPr sz="1600">
          <a:solidFill>
            <a:srgbClr val="006C30"/>
          </a:solidFill>
          <a:latin typeface="+mn-lt"/>
        </a:defRPr>
      </a:lvl8pPr>
      <a:lvl9pPr marL="3810000" indent="-228600" algn="l" rtl="0" fontAlgn="base">
        <a:spcBef>
          <a:spcPct val="20000"/>
        </a:spcBef>
        <a:spcAft>
          <a:spcPct val="0"/>
        </a:spcAft>
        <a:defRPr sz="1600">
          <a:solidFill>
            <a:srgbClr val="006C30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4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4" Type="http://schemas.openxmlformats.org/officeDocument/2006/relationships/image" Target="../media/image6.jpeg"/><Relationship Id="rId5" Type="http://schemas.microsoft.com/office/2007/relationships/hdphoto" Target="../media/hdphoto1.wdp"/><Relationship Id="rId6" Type="http://schemas.openxmlformats.org/officeDocument/2006/relationships/image" Target="../media/image7.jpg"/><Relationship Id="rId7" Type="http://schemas.openxmlformats.org/officeDocument/2006/relationships/image" Target="../media/image8.jpeg"/><Relationship Id="rId8" Type="http://schemas.openxmlformats.org/officeDocument/2006/relationships/image" Target="../media/image9.png"/><Relationship Id="rId9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4" Type="http://schemas.openxmlformats.org/officeDocument/2006/relationships/image" Target="../media/image8.jpeg"/><Relationship Id="rId5" Type="http://schemas.openxmlformats.org/officeDocument/2006/relationships/image" Target="../media/image10.emf"/><Relationship Id="rId6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Untertitel 9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/>
              <a:t>Abschlussvortrag zur </a:t>
            </a:r>
            <a:r>
              <a:rPr lang="de-DE" dirty="0"/>
              <a:t>Bachelorarbeit</a:t>
            </a:r>
          </a:p>
          <a:p>
            <a:r>
              <a:rPr lang="de-DE" dirty="0"/>
              <a:t>Aufgabensteller: Prof. Dr. Dieter </a:t>
            </a:r>
            <a:r>
              <a:rPr lang="de-DE" dirty="0" err="1"/>
              <a:t>Kranzlmüller</a:t>
            </a:r>
            <a:endParaRPr lang="de-DE" dirty="0"/>
          </a:p>
          <a:p>
            <a:r>
              <a:rPr lang="de-DE" dirty="0"/>
              <a:t>Betreuer: </a:t>
            </a:r>
            <a:r>
              <a:rPr lang="de-DE" dirty="0" smtClean="0"/>
              <a:t>Dr. Nils </a:t>
            </a:r>
            <a:r>
              <a:rPr lang="de-DE" dirty="0" err="1" smtClean="0"/>
              <a:t>gentschen</a:t>
            </a:r>
            <a:r>
              <a:rPr lang="de-DE" dirty="0" smtClean="0"/>
              <a:t> Felde, Christian Straube</a:t>
            </a:r>
            <a:endParaRPr lang="de-DE" dirty="0"/>
          </a:p>
          <a:p>
            <a:r>
              <a:rPr lang="de-DE" dirty="0"/>
              <a:t>Datum des Vortrags: </a:t>
            </a:r>
            <a:r>
              <a:rPr lang="de-DE" dirty="0" smtClean="0"/>
              <a:t>10. Juli 2014</a:t>
            </a:r>
            <a:endParaRPr lang="de-DE" dirty="0"/>
          </a:p>
        </p:txBody>
      </p:sp>
      <p:sp>
        <p:nvSpPr>
          <p:cNvPr id="9" name="Titel 8"/>
          <p:cNvSpPr>
            <a:spLocks noGrp="1"/>
          </p:cNvSpPr>
          <p:nvPr>
            <p:ph type="ctrTitle"/>
          </p:nvPr>
        </p:nvSpPr>
        <p:spPr>
          <a:xfrm>
            <a:off x="647564" y="2625714"/>
            <a:ext cx="7596844" cy="1531947"/>
          </a:xfrm>
        </p:spPr>
        <p:txBody>
          <a:bodyPr>
            <a:noAutofit/>
          </a:bodyPr>
          <a:lstStyle/>
          <a:p>
            <a:r>
              <a:rPr lang="de-DE" sz="2800" dirty="0" smtClean="0"/>
              <a:t>Untersuchung des Skalierungsverhaltens </a:t>
            </a:r>
            <a:br>
              <a:rPr lang="de-DE" sz="2800" dirty="0" smtClean="0"/>
            </a:br>
            <a:r>
              <a:rPr lang="de-DE" sz="2800" dirty="0" smtClean="0"/>
              <a:t>eines </a:t>
            </a:r>
            <a:r>
              <a:rPr lang="de-DE" sz="2800" dirty="0" err="1" smtClean="0"/>
              <a:t>Raspberry</a:t>
            </a:r>
            <a:r>
              <a:rPr lang="de-DE" sz="2800" dirty="0" smtClean="0"/>
              <a:t> Pi-Clusters </a:t>
            </a:r>
            <a:br>
              <a:rPr lang="de-DE" sz="2800" dirty="0" smtClean="0"/>
            </a:br>
            <a:r>
              <a:rPr lang="de-DE" sz="2800" dirty="0" smtClean="0"/>
              <a:t>unter Verwendung von HPC</a:t>
            </a:r>
            <a:r>
              <a:rPr lang="de-DE" sz="2800" dirty="0"/>
              <a:t>-</a:t>
            </a:r>
            <a:r>
              <a:rPr lang="de-DE" sz="2800" dirty="0" smtClean="0"/>
              <a:t>Benchmarks</a:t>
            </a:r>
            <a:endParaRPr lang="de-DE" sz="2800" dirty="0"/>
          </a:p>
        </p:txBody>
      </p:sp>
      <p:sp>
        <p:nvSpPr>
          <p:cNvPr id="11" name="Textplatzhalter 10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 smtClean="0"/>
              <a:t>Judith Greif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31754677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1800" dirty="0" smtClean="0"/>
              <a:t>III. Ergebnisse	</a:t>
            </a:r>
            <a:endParaRPr lang="de-DE" sz="18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70BFFA52-4234-45F6-B1A6-074E24FF43A2}" type="slidenum">
              <a:rPr lang="de-DE" smtClean="0"/>
              <a:pPr>
                <a:defRPr/>
              </a:pPr>
              <a:t>10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sz="1200" dirty="0" smtClean="0"/>
              <a:t>Untersuchung des Skalierungsverhaltens eines </a:t>
            </a:r>
            <a:r>
              <a:rPr lang="de-DE" sz="1200" dirty="0" err="1" smtClean="0"/>
              <a:t>Raspberry</a:t>
            </a:r>
            <a:r>
              <a:rPr lang="de-DE" sz="1200" dirty="0" smtClean="0"/>
              <a:t> Pi-Clusters unter Verwendung von HPC-Benchmarks</a:t>
            </a:r>
            <a:endParaRPr lang="de-DE" sz="1200" dirty="0"/>
          </a:p>
        </p:txBody>
      </p:sp>
      <p:pic>
        <p:nvPicPr>
          <p:cNvPr id="6" name="Inhaltsplatzhalter 5" descr="stream5.pdf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893" r="-1189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095032389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1800" dirty="0" smtClean="0"/>
              <a:t>III. Ergebnisse	</a:t>
            </a:r>
            <a:endParaRPr lang="de-DE" sz="18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70BFFA52-4234-45F6-B1A6-074E24FF43A2}" type="slidenum">
              <a:rPr lang="de-DE" smtClean="0"/>
              <a:pPr>
                <a:defRPr/>
              </a:pPr>
              <a:t>11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sz="1200" dirty="0" smtClean="0"/>
              <a:t>Untersuchung des Skalierungsverhaltens eines </a:t>
            </a:r>
            <a:r>
              <a:rPr lang="de-DE" sz="1200" dirty="0" err="1" smtClean="0"/>
              <a:t>Raspberry</a:t>
            </a:r>
            <a:r>
              <a:rPr lang="de-DE" sz="1200" dirty="0" smtClean="0"/>
              <a:t> Pi-Clusters unter Verwendung von HPC-Benchmarks</a:t>
            </a:r>
            <a:endParaRPr lang="de-DE" sz="1200" dirty="0"/>
          </a:p>
        </p:txBody>
      </p:sp>
      <p:pic>
        <p:nvPicPr>
          <p:cNvPr id="7" name="Inhaltsplatzhalter 6" descr="stream6.pdf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893" r="-1189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639631481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1800" dirty="0" smtClean="0"/>
              <a:t>IV. Zusammenfassung und Ausblick 	</a:t>
            </a:r>
            <a:endParaRPr lang="de-DE" sz="18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800100" lvl="1" indent="-342900">
              <a:buFont typeface="+mj-lt"/>
              <a:buAutoNum type="arabicPeriod"/>
            </a:pPr>
            <a:r>
              <a:rPr lang="de-DE" b="1" dirty="0" smtClean="0"/>
              <a:t>Ziel: </a:t>
            </a:r>
            <a:r>
              <a:rPr lang="de-DE" dirty="0" smtClean="0"/>
              <a:t>Untersuchung des</a:t>
            </a:r>
            <a:r>
              <a:rPr lang="de-DE" b="1" dirty="0" smtClean="0"/>
              <a:t> </a:t>
            </a:r>
            <a:r>
              <a:rPr lang="de-DE" dirty="0" smtClean="0"/>
              <a:t>Skalierungsverhaltens eines </a:t>
            </a:r>
            <a:r>
              <a:rPr lang="de-DE" dirty="0" err="1" smtClean="0"/>
              <a:t>Raspberry</a:t>
            </a:r>
            <a:r>
              <a:rPr lang="de-DE" dirty="0" smtClean="0"/>
              <a:t> Pi-Clusters unter Verwendung von HPC-Benchmarks</a:t>
            </a:r>
          </a:p>
          <a:p>
            <a:pPr marL="800100" lvl="1" indent="-342900">
              <a:buFont typeface="+mj-lt"/>
              <a:buAutoNum type="arabicPeriod"/>
            </a:pPr>
            <a:r>
              <a:rPr lang="de-DE" b="1" dirty="0" smtClean="0"/>
              <a:t>Ergebnisse:</a:t>
            </a:r>
          </a:p>
          <a:p>
            <a:pPr marL="1257300" lvl="2" indent="-342900">
              <a:buFont typeface="+mj-lt"/>
              <a:buAutoNum type="alphaLcParenR"/>
            </a:pPr>
            <a:r>
              <a:rPr lang="de-DE" b="1" dirty="0" smtClean="0"/>
              <a:t>CPU-Performance (HPL):</a:t>
            </a:r>
            <a:r>
              <a:rPr lang="de-DE" dirty="0" smtClean="0"/>
              <a:t> Lineares Skalierungsverhalten</a:t>
            </a:r>
          </a:p>
          <a:p>
            <a:pPr marL="1257300" lvl="2" indent="-342900">
              <a:buFont typeface="+mj-lt"/>
              <a:buAutoNum type="alphaLcParenR"/>
            </a:pPr>
            <a:r>
              <a:rPr lang="de-DE" b="1" dirty="0" smtClean="0"/>
              <a:t>Durchsatz HS-Zugriffe (STREAM):</a:t>
            </a:r>
            <a:r>
              <a:rPr lang="de-DE" dirty="0" smtClean="0"/>
              <a:t> Lineares Skalierungsverhalten (Ausführungsrate)/konstantes Skalierungsverhalten (Ausführungsrate) für </a:t>
            </a:r>
            <a:r>
              <a:rPr lang="de-DE" dirty="0" err="1" smtClean="0"/>
              <a:t>n</a:t>
            </a:r>
            <a:r>
              <a:rPr lang="de-DE" dirty="0" smtClean="0"/>
              <a:t> ≤ 17 </a:t>
            </a:r>
            <a:r>
              <a:rPr lang="de-DE" dirty="0" err="1" smtClean="0"/>
              <a:t>Raspberry</a:t>
            </a:r>
            <a:r>
              <a:rPr lang="de-DE" dirty="0" smtClean="0"/>
              <a:t> Pis</a:t>
            </a:r>
          </a:p>
          <a:p>
            <a:pPr marL="1257300" lvl="2" indent="-342900">
              <a:buFont typeface="+mj-lt"/>
              <a:buAutoNum type="alphaLcParenR"/>
            </a:pPr>
            <a:r>
              <a:rPr lang="de-DE" b="1" dirty="0"/>
              <a:t>Stromverbrauch:</a:t>
            </a:r>
            <a:r>
              <a:rPr lang="de-DE" dirty="0"/>
              <a:t> Lineares </a:t>
            </a:r>
            <a:r>
              <a:rPr lang="de-DE" dirty="0" smtClean="0"/>
              <a:t>Skalierungsverhalten</a:t>
            </a:r>
          </a:p>
          <a:p>
            <a:pPr marL="857250" lvl="1" indent="-342900">
              <a:buFont typeface="+mj-lt"/>
              <a:buAutoNum type="arabicPeriod"/>
            </a:pPr>
            <a:r>
              <a:rPr lang="de-DE" b="1" dirty="0" smtClean="0"/>
              <a:t>Optimierungen </a:t>
            </a:r>
          </a:p>
          <a:p>
            <a:pPr marL="857250" lvl="1" indent="-342900">
              <a:buFont typeface="+mj-lt"/>
              <a:buAutoNum type="arabicPeriod"/>
            </a:pPr>
            <a:r>
              <a:rPr lang="de-DE" b="1" dirty="0" smtClean="0"/>
              <a:t>Zukünftige Versuche </a:t>
            </a:r>
          </a:p>
          <a:p>
            <a:pPr lvl="2">
              <a:buFont typeface="Arial"/>
              <a:buChar char="•"/>
            </a:pPr>
            <a:r>
              <a:rPr lang="de-DE" dirty="0" err="1"/>
              <a:t>Whetstone</a:t>
            </a:r>
            <a:r>
              <a:rPr lang="de-DE" dirty="0"/>
              <a:t> für MPICH </a:t>
            </a:r>
          </a:p>
          <a:p>
            <a:pPr lvl="2">
              <a:buFont typeface="Arial"/>
              <a:buChar char="•"/>
            </a:pPr>
            <a:r>
              <a:rPr lang="de-DE" dirty="0" smtClean="0"/>
              <a:t>Weitere HPC</a:t>
            </a:r>
            <a:r>
              <a:rPr lang="de-DE" dirty="0"/>
              <a:t>-Benchmarks </a:t>
            </a:r>
          </a:p>
          <a:p>
            <a:pPr lvl="2">
              <a:buFont typeface="Arial"/>
              <a:buChar char="•"/>
            </a:pPr>
            <a:r>
              <a:rPr lang="de-DE" dirty="0" smtClean="0"/>
              <a:t>CPUs unter</a:t>
            </a:r>
            <a:r>
              <a:rPr lang="de-DE" dirty="0"/>
              <a:t>-</a:t>
            </a:r>
            <a:r>
              <a:rPr lang="de-DE" dirty="0" smtClean="0"/>
              <a:t>/</a:t>
            </a:r>
            <a:r>
              <a:rPr lang="de-DE" dirty="0" err="1" smtClean="0"/>
              <a:t>übertakten</a:t>
            </a:r>
            <a:endParaRPr lang="de-DE" dirty="0"/>
          </a:p>
          <a:p>
            <a:pPr lvl="2">
              <a:buFont typeface="Arial"/>
              <a:buChar char="•"/>
            </a:pPr>
            <a:r>
              <a:rPr lang="de-DE" dirty="0" smtClean="0"/>
              <a:t>GPU-Programmierung</a:t>
            </a:r>
            <a:endParaRPr lang="de-DE" b="1" dirty="0" smtClean="0"/>
          </a:p>
          <a:p>
            <a:pPr marL="857250" lvl="1" indent="-342900"/>
            <a:endParaRPr lang="de-DE" b="1" dirty="0" smtClean="0"/>
          </a:p>
          <a:p>
            <a:pPr marL="857250" lvl="1" indent="-342900"/>
            <a:endParaRPr lang="de-DE" dirty="0" smtClean="0"/>
          </a:p>
          <a:p>
            <a:pPr marL="800100" lvl="1" indent="-342900">
              <a:buFont typeface="+mj-lt"/>
              <a:buAutoNum type="arabicPeriod"/>
            </a:pPr>
            <a:endParaRPr lang="de-DE" dirty="0" smtClean="0"/>
          </a:p>
          <a:p>
            <a:pPr>
              <a:buFont typeface="+mj-lt"/>
              <a:buAutoNum type="arabicPeriod"/>
            </a:pPr>
            <a:endParaRPr lang="de-DE" sz="1600" dirty="0"/>
          </a:p>
          <a:p>
            <a:pPr marL="400050" lvl="1" indent="0">
              <a:buNone/>
            </a:pPr>
            <a:endParaRPr lang="de-DE" b="1" dirty="0" smtClean="0"/>
          </a:p>
          <a:p>
            <a:pPr lvl="1" indent="-342900">
              <a:buFont typeface="+mj-lt"/>
              <a:buAutoNum type="arabicPeriod"/>
            </a:pPr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70BFFA52-4234-45F6-B1A6-074E24FF43A2}" type="slidenum">
              <a:rPr lang="de-DE" smtClean="0"/>
              <a:pPr>
                <a:defRPr/>
              </a:pPr>
              <a:t>12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sz="1200" dirty="0" smtClean="0"/>
              <a:t>Untersuchung des Skalierungsverhaltens eines </a:t>
            </a:r>
            <a:r>
              <a:rPr lang="de-DE" sz="1200" dirty="0" err="1" smtClean="0"/>
              <a:t>Raspberry</a:t>
            </a:r>
            <a:r>
              <a:rPr lang="de-DE" sz="1200" dirty="0" smtClean="0"/>
              <a:t> Pi-Clusters unter Verwendung von HPC-Benchmarks</a:t>
            </a:r>
            <a:endParaRPr lang="de-DE" sz="1200" dirty="0"/>
          </a:p>
        </p:txBody>
      </p:sp>
      <p:pic>
        <p:nvPicPr>
          <p:cNvPr id="6" name="Bild 5" descr="reset_button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8284" y="3356992"/>
            <a:ext cx="1778000" cy="1330960"/>
          </a:xfrm>
          <a:prstGeom prst="rect">
            <a:avLst/>
          </a:prstGeom>
        </p:spPr>
      </p:pic>
      <p:pic>
        <p:nvPicPr>
          <p:cNvPr id="7" name="Bild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8144" y="4941168"/>
            <a:ext cx="3022600" cy="1320800"/>
          </a:xfrm>
          <a:prstGeom prst="rect">
            <a:avLst/>
          </a:prstGeom>
        </p:spPr>
      </p:pic>
      <p:sp>
        <p:nvSpPr>
          <p:cNvPr id="8" name="Textfeld 7"/>
          <p:cNvSpPr txBox="1"/>
          <p:nvPr/>
        </p:nvSpPr>
        <p:spPr>
          <a:xfrm>
            <a:off x="0" y="5805264"/>
            <a:ext cx="372761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b="1" dirty="0" smtClean="0"/>
              <a:t>Bildnachweise:</a:t>
            </a:r>
            <a:r>
              <a:rPr lang="de-DE" sz="1000" dirty="0" smtClean="0"/>
              <a:t> </a:t>
            </a:r>
          </a:p>
          <a:p>
            <a:r>
              <a:rPr lang="de-DE" sz="1000" dirty="0" smtClean="0"/>
              <a:t>http</a:t>
            </a:r>
            <a:r>
              <a:rPr lang="de-DE" sz="1000" dirty="0"/>
              <a:t>://www.savagehomeautomation.com</a:t>
            </a:r>
            <a:r>
              <a:rPr lang="de-DE" sz="1000" dirty="0" smtClean="0"/>
              <a:t>/</a:t>
            </a:r>
          </a:p>
          <a:p>
            <a:r>
              <a:rPr lang="en-US" sz="1000" dirty="0"/>
              <a:t>http://link.springer.com/article/10.1007%2Fs10586-013-0282-7 </a:t>
            </a:r>
            <a:r>
              <a:rPr lang="ro-RO" sz="1000" dirty="0" smtClean="0"/>
              <a:t> </a:t>
            </a:r>
            <a:endParaRPr lang="ro-RO" sz="1000" dirty="0"/>
          </a:p>
        </p:txBody>
      </p:sp>
    </p:spTree>
    <p:extLst>
      <p:ext uri="{BB962C8B-B14F-4D97-AF65-F5344CB8AC3E}">
        <p14:creationId xmlns:p14="http://schemas.microsoft.com/office/powerpoint/2010/main" val="1580187381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1800" dirty="0" smtClean="0"/>
              <a:t>I. Grundlagen</a:t>
            </a:r>
            <a:endParaRPr lang="de-DE" sz="18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70BFFA52-4234-45F6-B1A6-074E24FF43A2}" type="slidenum">
              <a:rPr lang="de-DE" smtClean="0"/>
              <a:pPr>
                <a:defRPr/>
              </a:pPr>
              <a:t>2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sz="1200" dirty="0" smtClean="0"/>
              <a:t>Untersuchung des Skalierungsverhaltens eines </a:t>
            </a:r>
            <a:r>
              <a:rPr lang="de-DE" sz="1200" dirty="0" err="1" smtClean="0"/>
              <a:t>Raspberry</a:t>
            </a:r>
            <a:r>
              <a:rPr lang="de-DE" sz="1200" dirty="0" smtClean="0"/>
              <a:t> Pi-Clusters unter Verwendung von HPC-Benchmarks</a:t>
            </a:r>
            <a:endParaRPr lang="de-DE" sz="1200" dirty="0"/>
          </a:p>
        </p:txBody>
      </p:sp>
      <p:pic>
        <p:nvPicPr>
          <p:cNvPr id="6" name="Inhaltsplatzhalter 5" descr="DSC01572.JPG"/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6077" r="-66077"/>
          <a:stretch/>
        </p:blipFill>
        <p:spPr>
          <a:xfrm>
            <a:off x="323528" y="1340768"/>
            <a:ext cx="8533643" cy="4900612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Bild 8" descr="RaspberryPi.jpg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516" y="1556792"/>
            <a:ext cx="2438400" cy="1625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Textfeld 10"/>
          <p:cNvSpPr txBox="1"/>
          <p:nvPr/>
        </p:nvSpPr>
        <p:spPr>
          <a:xfrm>
            <a:off x="3887924" y="6201308"/>
            <a:ext cx="17155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 err="1" smtClean="0"/>
              <a:t>Raspberry</a:t>
            </a:r>
            <a:r>
              <a:rPr lang="de-DE" b="1" dirty="0"/>
              <a:t> </a:t>
            </a:r>
            <a:r>
              <a:rPr lang="de-DE" b="1" dirty="0" smtClean="0"/>
              <a:t>Pi-Cluster</a:t>
            </a:r>
            <a:endParaRPr lang="de-DE" b="1" dirty="0"/>
          </a:p>
        </p:txBody>
      </p:sp>
      <p:sp>
        <p:nvSpPr>
          <p:cNvPr id="12" name="Rechteck 11"/>
          <p:cNvSpPr/>
          <p:nvPr/>
        </p:nvSpPr>
        <p:spPr>
          <a:xfrm>
            <a:off x="6840252" y="4797152"/>
            <a:ext cx="201622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dirty="0" smtClean="0"/>
              <a:t>Stromverbrauch</a:t>
            </a:r>
            <a:endParaRPr lang="de-DE" dirty="0"/>
          </a:p>
        </p:txBody>
      </p:sp>
      <p:sp>
        <p:nvSpPr>
          <p:cNvPr id="13" name="Rechteck 12"/>
          <p:cNvSpPr/>
          <p:nvPr/>
        </p:nvSpPr>
        <p:spPr>
          <a:xfrm>
            <a:off x="6948264" y="1628800"/>
            <a:ext cx="162018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 smtClean="0"/>
              <a:t>HPC-Benchmarks</a:t>
            </a:r>
          </a:p>
        </p:txBody>
      </p:sp>
      <p:sp>
        <p:nvSpPr>
          <p:cNvPr id="14" name="Rechteck 13"/>
          <p:cNvSpPr/>
          <p:nvPr/>
        </p:nvSpPr>
        <p:spPr>
          <a:xfrm>
            <a:off x="6480212" y="1304764"/>
            <a:ext cx="255628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 smtClean="0"/>
              <a:t>Skalierungsverhalten</a:t>
            </a:r>
            <a:endParaRPr lang="de-DE" b="1" dirty="0"/>
          </a:p>
        </p:txBody>
      </p:sp>
      <p:sp>
        <p:nvSpPr>
          <p:cNvPr id="17" name="Rechteck 16"/>
          <p:cNvSpPr/>
          <p:nvPr/>
        </p:nvSpPr>
        <p:spPr>
          <a:xfrm>
            <a:off x="6480212" y="2204864"/>
            <a:ext cx="255628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dirty="0" smtClean="0"/>
              <a:t>CPU-Performance: </a:t>
            </a:r>
          </a:p>
          <a:p>
            <a:pPr algn="ctr"/>
            <a:r>
              <a:rPr lang="de-DE" dirty="0" smtClean="0"/>
              <a:t>HPL </a:t>
            </a:r>
            <a:endParaRPr lang="de-DE" dirty="0"/>
          </a:p>
        </p:txBody>
      </p:sp>
      <p:sp>
        <p:nvSpPr>
          <p:cNvPr id="18" name="Rechteck 17"/>
          <p:cNvSpPr/>
          <p:nvPr/>
        </p:nvSpPr>
        <p:spPr>
          <a:xfrm>
            <a:off x="215516" y="1268760"/>
            <a:ext cx="230425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 err="1" smtClean="0"/>
              <a:t>Raspberry</a:t>
            </a:r>
            <a:r>
              <a:rPr lang="de-DE" b="1" dirty="0" smtClean="0"/>
              <a:t> Pi</a:t>
            </a:r>
            <a:endParaRPr lang="de-DE" b="1" dirty="0"/>
          </a:p>
        </p:txBody>
      </p:sp>
      <p:sp>
        <p:nvSpPr>
          <p:cNvPr id="20" name="Textfeld 19"/>
          <p:cNvSpPr txBox="1"/>
          <p:nvPr/>
        </p:nvSpPr>
        <p:spPr>
          <a:xfrm>
            <a:off x="0" y="5481228"/>
            <a:ext cx="2494055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b="1" dirty="0" smtClean="0"/>
              <a:t>Bildnachweise:</a:t>
            </a:r>
            <a:r>
              <a:rPr lang="de-DE" sz="1000" dirty="0" smtClean="0"/>
              <a:t> </a:t>
            </a:r>
          </a:p>
          <a:p>
            <a:r>
              <a:rPr lang="de-DE" sz="1000" dirty="0" smtClean="0"/>
              <a:t>http://</a:t>
            </a:r>
            <a:r>
              <a:rPr lang="de-DE" sz="1000" dirty="0" err="1" smtClean="0"/>
              <a:t>en.wikipedia.org</a:t>
            </a:r>
            <a:r>
              <a:rPr lang="de-DE" sz="1000" dirty="0" smtClean="0"/>
              <a:t>/</a:t>
            </a:r>
            <a:r>
              <a:rPr lang="de-DE" sz="1000" dirty="0" err="1" smtClean="0"/>
              <a:t>wiki</a:t>
            </a:r>
            <a:r>
              <a:rPr lang="de-DE" sz="1000" dirty="0" smtClean="0"/>
              <a:t>/</a:t>
            </a:r>
            <a:r>
              <a:rPr lang="de-DE" sz="1000" dirty="0" err="1" smtClean="0"/>
              <a:t>Raspberry_Pi</a:t>
            </a:r>
            <a:endParaRPr lang="de-DE" sz="1000" dirty="0" smtClean="0"/>
          </a:p>
          <a:p>
            <a:r>
              <a:rPr lang="de-DE" sz="1000" dirty="0" smtClean="0"/>
              <a:t>http://</a:t>
            </a:r>
            <a:r>
              <a:rPr lang="de-DE" sz="1000" dirty="0" err="1" smtClean="0"/>
              <a:t>www.energenie.com</a:t>
            </a:r>
            <a:endParaRPr lang="de-DE" sz="1000" dirty="0" smtClean="0"/>
          </a:p>
          <a:p>
            <a:r>
              <a:rPr lang="de-DE" sz="1000" dirty="0" smtClean="0"/>
              <a:t>http</a:t>
            </a:r>
            <a:r>
              <a:rPr lang="de-DE" sz="1000" dirty="0"/>
              <a:t>://www.netlib.org/benchmark/hpl</a:t>
            </a:r>
            <a:r>
              <a:rPr lang="de-DE" sz="1000" dirty="0" smtClean="0"/>
              <a:t>/</a:t>
            </a:r>
          </a:p>
          <a:p>
            <a:r>
              <a:rPr lang="de-DE" sz="1000" dirty="0" smtClean="0"/>
              <a:t>http://</a:t>
            </a:r>
            <a:r>
              <a:rPr lang="de-DE" sz="1000" dirty="0" err="1" smtClean="0"/>
              <a:t>www.campuslabs.com</a:t>
            </a:r>
            <a:endParaRPr lang="de-DE" sz="1000" dirty="0" smtClean="0"/>
          </a:p>
        </p:txBody>
      </p:sp>
      <p:pic>
        <p:nvPicPr>
          <p:cNvPr id="21" name="Bild 20" descr="netlib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0252" y="2744924"/>
            <a:ext cx="1733550" cy="304800"/>
          </a:xfrm>
          <a:prstGeom prst="rect">
            <a:avLst/>
          </a:prstGeom>
        </p:spPr>
      </p:pic>
      <p:pic>
        <p:nvPicPr>
          <p:cNvPr id="22" name="Bild 21" descr="udel.jpe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8324" y="4041068"/>
            <a:ext cx="568960" cy="571500"/>
          </a:xfrm>
          <a:prstGeom prst="rect">
            <a:avLst/>
          </a:prstGeom>
        </p:spPr>
      </p:pic>
      <p:sp>
        <p:nvSpPr>
          <p:cNvPr id="23" name="Rechteck 22"/>
          <p:cNvSpPr/>
          <p:nvPr/>
        </p:nvSpPr>
        <p:spPr>
          <a:xfrm>
            <a:off x="6660232" y="3320988"/>
            <a:ext cx="219624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dirty="0" smtClean="0"/>
              <a:t>Durchsatz Hauptspeicherzugriffe: STREAM</a:t>
            </a:r>
            <a:endParaRPr lang="de-DE" dirty="0"/>
          </a:p>
        </p:txBody>
      </p:sp>
      <p:sp>
        <p:nvSpPr>
          <p:cNvPr id="24" name="Rechteck 23"/>
          <p:cNvSpPr/>
          <p:nvPr/>
        </p:nvSpPr>
        <p:spPr>
          <a:xfrm>
            <a:off x="215516" y="3609020"/>
            <a:ext cx="230425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 err="1" smtClean="0"/>
              <a:t>SoC</a:t>
            </a:r>
            <a:r>
              <a:rPr lang="en-US" dirty="0" smtClean="0"/>
              <a:t>: CPU, GPU, RAM</a:t>
            </a:r>
            <a:endParaRPr lang="de-DE" dirty="0"/>
          </a:p>
        </p:txBody>
      </p:sp>
      <p:pic>
        <p:nvPicPr>
          <p:cNvPr id="25" name="Bild 24" descr="BCM2835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56" y="3897052"/>
            <a:ext cx="1724025" cy="986790"/>
          </a:xfrm>
          <a:prstGeom prst="rect">
            <a:avLst/>
          </a:prstGeom>
        </p:spPr>
      </p:pic>
      <p:pic>
        <p:nvPicPr>
          <p:cNvPr id="27" name="Bild 2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236296" y="5049180"/>
            <a:ext cx="1380302" cy="12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876788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1800" dirty="0" smtClean="0"/>
              <a:t>I. Grundlagen</a:t>
            </a:r>
            <a:endParaRPr lang="de-DE" sz="1800" dirty="0"/>
          </a:p>
        </p:txBody>
      </p:sp>
      <p:pic>
        <p:nvPicPr>
          <p:cNvPr id="7" name="Inhaltsplatzhalter 6" descr="RaspiModelB.pn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7959" r="-27959"/>
          <a:stretch>
            <a:fillRect/>
          </a:stretch>
        </p:blipFill>
        <p:spPr>
          <a:xfrm>
            <a:off x="0" y="1196752"/>
            <a:ext cx="8352420" cy="4900641"/>
          </a:xfrm>
        </p:spPr>
      </p:pic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70BFFA52-4234-45F6-B1A6-074E24FF43A2}" type="slidenum">
              <a:rPr lang="de-DE" smtClean="0"/>
              <a:pPr>
                <a:defRPr/>
              </a:pPr>
              <a:t>3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sz="1200" dirty="0" smtClean="0"/>
              <a:t>Untersuchung des Skalierungsverhaltens eines </a:t>
            </a:r>
            <a:r>
              <a:rPr lang="de-DE" sz="1200" dirty="0" err="1" smtClean="0"/>
              <a:t>Raspberry</a:t>
            </a:r>
            <a:r>
              <a:rPr lang="de-DE" sz="1200" dirty="0" smtClean="0"/>
              <a:t> Pi-Clusters unter Verwendung von HPC-Benchmarks</a:t>
            </a:r>
            <a:endParaRPr lang="de-DE" sz="1200" dirty="0"/>
          </a:p>
        </p:txBody>
      </p:sp>
      <p:sp>
        <p:nvSpPr>
          <p:cNvPr id="11" name="Textfeld 10"/>
          <p:cNvSpPr txBox="1"/>
          <p:nvPr/>
        </p:nvSpPr>
        <p:spPr>
          <a:xfrm>
            <a:off x="8119770" y="7569460"/>
            <a:ext cx="260840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b="1" dirty="0" smtClean="0"/>
              <a:t>Bildnachweis:</a:t>
            </a:r>
            <a:r>
              <a:rPr lang="de-DE" sz="1000" dirty="0" smtClean="0"/>
              <a:t> </a:t>
            </a:r>
            <a:r>
              <a:rPr lang="de-DE" sz="1000" dirty="0"/>
              <a:t>http://</a:t>
            </a:r>
            <a:r>
              <a:rPr lang="de-DE" sz="1000" dirty="0" err="1"/>
              <a:t>www.raspberrypi.org</a:t>
            </a:r>
            <a:r>
              <a:rPr lang="de-DE" sz="1000" dirty="0" smtClean="0"/>
              <a:t>/</a:t>
            </a:r>
            <a:endParaRPr lang="de-DE" sz="1000" dirty="0"/>
          </a:p>
        </p:txBody>
      </p:sp>
      <p:sp>
        <p:nvSpPr>
          <p:cNvPr id="12" name="Textfeld 11"/>
          <p:cNvSpPr txBox="1"/>
          <p:nvPr/>
        </p:nvSpPr>
        <p:spPr>
          <a:xfrm>
            <a:off x="3887924" y="6093296"/>
            <a:ext cx="163886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Raspberry</a:t>
            </a:r>
            <a:r>
              <a:rPr lang="de-DE" dirty="0" smtClean="0"/>
              <a:t> Pi: Aufbau </a:t>
            </a:r>
            <a:endParaRPr lang="de-DE" dirty="0"/>
          </a:p>
        </p:txBody>
      </p:sp>
      <p:sp>
        <p:nvSpPr>
          <p:cNvPr id="13" name="Textfeld 12"/>
          <p:cNvSpPr txBox="1"/>
          <p:nvPr/>
        </p:nvSpPr>
        <p:spPr>
          <a:xfrm>
            <a:off x="0" y="6093296"/>
            <a:ext cx="268535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b="1" dirty="0" smtClean="0"/>
              <a:t>Bildnachweis:</a:t>
            </a:r>
            <a:r>
              <a:rPr lang="de-DE" sz="1000" dirty="0" smtClean="0"/>
              <a:t> http</a:t>
            </a:r>
            <a:r>
              <a:rPr lang="de-DE" sz="1000" dirty="0"/>
              <a:t>://</a:t>
            </a:r>
            <a:r>
              <a:rPr lang="de-DE" sz="1000" dirty="0" err="1"/>
              <a:t>www.raspberrypi.org</a:t>
            </a:r>
            <a:r>
              <a:rPr lang="de-DE" sz="1000" dirty="0" smtClean="0"/>
              <a:t>/</a:t>
            </a:r>
            <a:endParaRPr lang="de-DE" sz="1000" dirty="0"/>
          </a:p>
        </p:txBody>
      </p:sp>
    </p:spTree>
    <p:extLst>
      <p:ext uri="{BB962C8B-B14F-4D97-AF65-F5344CB8AC3E}">
        <p14:creationId xmlns:p14="http://schemas.microsoft.com/office/powerpoint/2010/main" val="2203826736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1800" dirty="0" smtClean="0"/>
              <a:t>I. Grundlagen</a:t>
            </a:r>
            <a:endParaRPr lang="de-DE" sz="1800" dirty="0"/>
          </a:p>
        </p:txBody>
      </p:sp>
      <p:pic>
        <p:nvPicPr>
          <p:cNvPr id="7" name="Inhaltsplatzhalter 6" descr="bramble.pdf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845" r="-13845"/>
          <a:stretch>
            <a:fillRect/>
          </a:stretch>
        </p:blipFill>
        <p:spPr>
          <a:xfrm>
            <a:off x="251520" y="1304764"/>
            <a:ext cx="8666163" cy="4241800"/>
          </a:xfrm>
        </p:spPr>
      </p:pic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70BFFA52-4234-45F6-B1A6-074E24FF43A2}" type="slidenum">
              <a:rPr lang="de-DE" smtClean="0"/>
              <a:pPr>
                <a:defRPr/>
              </a:pPr>
              <a:t>4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sz="1200" dirty="0" smtClean="0"/>
              <a:t>Untersuchung des Skalierungsverhaltens eines </a:t>
            </a:r>
            <a:r>
              <a:rPr lang="de-DE" sz="1200" dirty="0" err="1" smtClean="0"/>
              <a:t>Raspberry</a:t>
            </a:r>
            <a:r>
              <a:rPr lang="de-DE" sz="1200" dirty="0" smtClean="0"/>
              <a:t> Pi-Clusters unter Verwendung von HPC-Benchmarks</a:t>
            </a:r>
            <a:endParaRPr lang="de-DE" sz="1200" dirty="0"/>
          </a:p>
        </p:txBody>
      </p:sp>
      <p:sp>
        <p:nvSpPr>
          <p:cNvPr id="3" name="Textfeld 2"/>
          <p:cNvSpPr txBox="1"/>
          <p:nvPr/>
        </p:nvSpPr>
        <p:spPr>
          <a:xfrm>
            <a:off x="3887924" y="6093296"/>
            <a:ext cx="13224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Bramble</a:t>
            </a:r>
            <a:r>
              <a:rPr lang="de-DE" dirty="0" smtClean="0"/>
              <a:t>: Aufbau </a:t>
            </a:r>
            <a:endParaRPr lang="de-DE" dirty="0"/>
          </a:p>
        </p:txBody>
      </p:sp>
      <p:sp>
        <p:nvSpPr>
          <p:cNvPr id="6" name="Textfeld 5"/>
          <p:cNvSpPr txBox="1"/>
          <p:nvPr/>
        </p:nvSpPr>
        <p:spPr>
          <a:xfrm>
            <a:off x="6264188" y="3248980"/>
            <a:ext cx="2628292" cy="29828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de-DE" sz="1400" dirty="0" smtClean="0"/>
              <a:t>20 </a:t>
            </a:r>
            <a:r>
              <a:rPr lang="de-DE" sz="1400" dirty="0" err="1" smtClean="0"/>
              <a:t>Raspberry</a:t>
            </a:r>
            <a:r>
              <a:rPr lang="de-DE" sz="1400" dirty="0" smtClean="0"/>
              <a:t> Pis</a:t>
            </a: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de-DE" sz="1400" dirty="0" smtClean="0"/>
              <a:t>20 Ethernet-Kabel </a:t>
            </a: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de-DE" sz="1400" dirty="0" smtClean="0"/>
              <a:t>Switch </a:t>
            </a: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de-DE" sz="1400" dirty="0" smtClean="0"/>
              <a:t>Mainboard</a:t>
            </a: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de-DE" sz="1400" dirty="0" smtClean="0"/>
              <a:t>Festplatten </a:t>
            </a: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de-DE" sz="1400" dirty="0" smtClean="0"/>
              <a:t>Netzteil </a:t>
            </a: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de-DE" sz="1400" dirty="0" smtClean="0"/>
              <a:t>Verteiler</a:t>
            </a: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de-DE" sz="1400" dirty="0" smtClean="0"/>
              <a:t>20 </a:t>
            </a:r>
            <a:r>
              <a:rPr lang="de-DE" sz="1400" dirty="0" err="1" smtClean="0"/>
              <a:t>Micro</a:t>
            </a:r>
            <a:r>
              <a:rPr lang="de-DE" sz="1400" dirty="0" smtClean="0"/>
              <a:t>-USB-Kabel</a:t>
            </a:r>
          </a:p>
          <a:p>
            <a:pPr marL="228600" indent="-228600">
              <a:lnSpc>
                <a:spcPct val="150000"/>
              </a:lnSpc>
              <a:buFont typeface="+mj-ea"/>
              <a:buAutoNum type="circleNumDbPlain"/>
            </a:pPr>
            <a:r>
              <a:rPr lang="de-DE" sz="1400" dirty="0" smtClean="0"/>
              <a:t>Kühlgebläse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4048106483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1800" dirty="0" smtClean="0"/>
              <a:t>II. Versuchsaufbau</a:t>
            </a:r>
            <a:endParaRPr lang="de-DE" sz="18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14400" lvl="1" indent="-514350">
              <a:buFont typeface="+mj-lt"/>
              <a:buAutoNum type="arabicPeriod"/>
            </a:pPr>
            <a:r>
              <a:rPr lang="de-DE" b="1" dirty="0" smtClean="0"/>
              <a:t>Was wird gemessen?</a:t>
            </a:r>
          </a:p>
          <a:p>
            <a:pPr lvl="2" indent="-342900">
              <a:buFont typeface="+mj-lt"/>
              <a:buAutoNum type="alphaLcParenR"/>
            </a:pPr>
            <a:r>
              <a:rPr lang="de-DE" dirty="0" smtClean="0"/>
              <a:t>CPU-Performance</a:t>
            </a:r>
          </a:p>
          <a:p>
            <a:pPr lvl="2" indent="-342900">
              <a:buFont typeface="+mj-lt"/>
              <a:buAutoNum type="alphaLcParenR"/>
            </a:pPr>
            <a:r>
              <a:rPr lang="de-DE" dirty="0" smtClean="0"/>
              <a:t>Durchsatz HS-Zugriffe</a:t>
            </a:r>
          </a:p>
          <a:p>
            <a:pPr lvl="2" indent="-342900">
              <a:buFont typeface="+mj-lt"/>
              <a:buAutoNum type="alphaLcParenR"/>
            </a:pPr>
            <a:r>
              <a:rPr lang="de-DE" dirty="0" smtClean="0"/>
              <a:t>Stromverbrauch</a:t>
            </a:r>
          </a:p>
          <a:p>
            <a:pPr marL="914400" lvl="1" indent="-514350">
              <a:buFont typeface="+mj-lt"/>
              <a:buAutoNum type="arabicPeriod" startAt="2"/>
            </a:pPr>
            <a:r>
              <a:rPr lang="de-DE" b="1" dirty="0" smtClean="0"/>
              <a:t>Womit wird gemessen? </a:t>
            </a:r>
            <a:endParaRPr lang="de-DE" b="1" dirty="0"/>
          </a:p>
          <a:p>
            <a:pPr lvl="2" indent="-342900">
              <a:buFont typeface="+mj-lt"/>
              <a:buAutoNum type="alphaLcParenR"/>
            </a:pPr>
            <a:r>
              <a:rPr lang="de-DE" dirty="0" smtClean="0"/>
              <a:t>HPL </a:t>
            </a:r>
          </a:p>
          <a:p>
            <a:pPr lvl="2" indent="-342900">
              <a:buFont typeface="+mj-lt"/>
              <a:buAutoNum type="alphaLcParenR"/>
            </a:pPr>
            <a:r>
              <a:rPr lang="de-DE" dirty="0" smtClean="0"/>
              <a:t>STREAM </a:t>
            </a:r>
          </a:p>
          <a:p>
            <a:pPr lvl="2" indent="-342900">
              <a:buFont typeface="+mj-lt"/>
              <a:buAutoNum type="alphaLcParenR"/>
            </a:pPr>
            <a:r>
              <a:rPr lang="de-DE" dirty="0" smtClean="0"/>
              <a:t>Strommessgerät</a:t>
            </a:r>
          </a:p>
          <a:p>
            <a:pPr marL="914400" lvl="1" indent="-514350">
              <a:buFont typeface="+mj-lt"/>
              <a:buAutoNum type="arabicPeriod" startAt="2"/>
            </a:pPr>
            <a:r>
              <a:rPr lang="de-DE" b="1" dirty="0" smtClean="0"/>
              <a:t>Wie wird das umgesetzt? </a:t>
            </a:r>
          </a:p>
          <a:p>
            <a:pPr lvl="2" indent="-342900">
              <a:buFont typeface="+mj-lt"/>
              <a:buAutoNum type="alphaLcParenR"/>
            </a:pPr>
            <a:r>
              <a:rPr lang="de-DE" dirty="0" smtClean="0"/>
              <a:t>Parallele </a:t>
            </a:r>
            <a:r>
              <a:rPr lang="de-DE" dirty="0"/>
              <a:t>Ausführung der </a:t>
            </a:r>
            <a:r>
              <a:rPr lang="de-DE" dirty="0" smtClean="0"/>
              <a:t>Benchmarks </a:t>
            </a:r>
            <a:r>
              <a:rPr lang="de-DE" dirty="0"/>
              <a:t>auf </a:t>
            </a:r>
            <a:r>
              <a:rPr lang="de-DE" dirty="0" err="1"/>
              <a:t>n</a:t>
            </a:r>
            <a:r>
              <a:rPr lang="de-DE" dirty="0"/>
              <a:t> – 4 </a:t>
            </a:r>
            <a:r>
              <a:rPr lang="de-DE" dirty="0" err="1" smtClean="0"/>
              <a:t>Raspberry</a:t>
            </a:r>
            <a:r>
              <a:rPr lang="de-DE" dirty="0" smtClean="0"/>
              <a:t> Pis </a:t>
            </a:r>
          </a:p>
          <a:p>
            <a:pPr lvl="2" indent="-342900">
              <a:buFont typeface="+mj-lt"/>
              <a:buAutoNum type="alphaLcParenR"/>
            </a:pPr>
            <a:r>
              <a:rPr lang="de-DE" dirty="0" smtClean="0"/>
              <a:t>Zwei </a:t>
            </a:r>
            <a:r>
              <a:rPr lang="de-DE" dirty="0"/>
              <a:t>Messreihen pro </a:t>
            </a:r>
            <a:r>
              <a:rPr lang="de-DE" dirty="0" smtClean="0"/>
              <a:t>Benchmark</a:t>
            </a:r>
            <a:endParaRPr lang="de-DE" dirty="0"/>
          </a:p>
          <a:p>
            <a:pPr lvl="2" indent="-342900">
              <a:buFont typeface="+mj-lt"/>
              <a:buAutoNum type="alphaLcParenR"/>
            </a:pPr>
            <a:r>
              <a:rPr lang="de-DE" dirty="0"/>
              <a:t>Auswertung Strommessgerät</a:t>
            </a:r>
          </a:p>
          <a:p>
            <a:pPr lvl="2" indent="-342900">
              <a:buFont typeface="+mj-lt"/>
              <a:buAutoNum type="alphaLcParenR"/>
            </a:pPr>
            <a:r>
              <a:rPr lang="de-DE" dirty="0"/>
              <a:t>Automatisierte </a:t>
            </a:r>
            <a:r>
              <a:rPr lang="de-DE" dirty="0" smtClean="0"/>
              <a:t>Durchführung</a:t>
            </a:r>
            <a:endParaRPr lang="de-DE" dirty="0"/>
          </a:p>
          <a:p>
            <a:pPr lvl="2" indent="-342900">
              <a:buFont typeface="+mj-lt"/>
              <a:buAutoNum type="alphaLcParenR"/>
            </a:pPr>
            <a:r>
              <a:rPr lang="de-DE" dirty="0"/>
              <a:t>Protokollierung </a:t>
            </a:r>
            <a:r>
              <a:rPr lang="de-DE" dirty="0" smtClean="0"/>
              <a:t>&amp; </a:t>
            </a:r>
            <a:r>
              <a:rPr lang="de-DE" dirty="0"/>
              <a:t>grafische </a:t>
            </a:r>
            <a:r>
              <a:rPr lang="de-DE" dirty="0" smtClean="0"/>
              <a:t>Aufbereitung</a:t>
            </a:r>
          </a:p>
          <a:p>
            <a:pPr lvl="2" indent="-342900">
              <a:buFont typeface="+mj-lt"/>
              <a:buAutoNum type="alphaLcParenR"/>
            </a:pPr>
            <a:r>
              <a:rPr lang="de-DE" dirty="0" smtClean="0"/>
              <a:t>Fehlerbehebung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70BFFA52-4234-45F6-B1A6-074E24FF43A2}" type="slidenum">
              <a:rPr lang="de-DE" smtClean="0"/>
              <a:pPr>
                <a:defRPr/>
              </a:pPr>
              <a:t>5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sz="1200" dirty="0" smtClean="0"/>
              <a:t>Untersuchung des Skalierungsverhaltens eines </a:t>
            </a:r>
            <a:r>
              <a:rPr lang="de-DE" sz="1200" dirty="0" err="1" smtClean="0"/>
              <a:t>Raspberry</a:t>
            </a:r>
            <a:r>
              <a:rPr lang="de-DE" sz="1200" dirty="0" smtClean="0"/>
              <a:t> Pi-Clusters unter Verwendung von HPC-Benchmarks</a:t>
            </a:r>
            <a:endParaRPr lang="de-DE" sz="1200" dirty="0"/>
          </a:p>
        </p:txBody>
      </p:sp>
      <p:pic>
        <p:nvPicPr>
          <p:cNvPr id="6" name="Bild 5" descr="netlib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4288" y="2852936"/>
            <a:ext cx="1733550" cy="304800"/>
          </a:xfrm>
          <a:prstGeom prst="rect">
            <a:avLst/>
          </a:prstGeom>
        </p:spPr>
      </p:pic>
      <p:pic>
        <p:nvPicPr>
          <p:cNvPr id="7" name="Bild 6" descr="udel.jpe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360" y="3825044"/>
            <a:ext cx="568960" cy="571500"/>
          </a:xfrm>
          <a:prstGeom prst="rect">
            <a:avLst/>
          </a:prstGeom>
        </p:spPr>
      </p:pic>
      <p:pic>
        <p:nvPicPr>
          <p:cNvPr id="8" name="Bild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80312" y="4905164"/>
            <a:ext cx="1380302" cy="1260000"/>
          </a:xfrm>
          <a:prstGeom prst="rect">
            <a:avLst/>
          </a:prstGeom>
        </p:spPr>
      </p:pic>
      <p:pic>
        <p:nvPicPr>
          <p:cNvPr id="9" name="Bild 8" descr="BCM2835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4288" y="1340768"/>
            <a:ext cx="1724025" cy="986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604745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1800" dirty="0" smtClean="0"/>
              <a:t>III. Ergebnisse</a:t>
            </a:r>
            <a:endParaRPr lang="de-DE" sz="1800" dirty="0"/>
          </a:p>
        </p:txBody>
      </p:sp>
      <p:pic>
        <p:nvPicPr>
          <p:cNvPr id="6" name="Inhaltsplatzhalter 5" descr="strom6.pdf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893" r="-11893"/>
          <a:stretch>
            <a:fillRect/>
          </a:stretch>
        </p:blipFill>
        <p:spPr/>
      </p:pic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70BFFA52-4234-45F6-B1A6-074E24FF43A2}" type="slidenum">
              <a:rPr lang="de-DE" smtClean="0"/>
              <a:pPr>
                <a:defRPr/>
              </a:pPr>
              <a:t>6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sz="1200" dirty="0" smtClean="0"/>
              <a:t>Untersuchung des Skalierungsverhaltens eines </a:t>
            </a:r>
            <a:r>
              <a:rPr lang="de-DE" sz="1200" dirty="0" err="1" smtClean="0"/>
              <a:t>Raspberry</a:t>
            </a:r>
            <a:r>
              <a:rPr lang="de-DE" sz="1200" dirty="0" smtClean="0"/>
              <a:t> Pi-Clusters unter Verwendung von HPC-Benchmarks</a:t>
            </a: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2983223396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1800" dirty="0" smtClean="0"/>
              <a:t>III. Ergebnisse	</a:t>
            </a:r>
            <a:endParaRPr lang="de-DE" sz="18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70BFFA52-4234-45F6-B1A6-074E24FF43A2}" type="slidenum">
              <a:rPr lang="de-DE" smtClean="0"/>
              <a:pPr>
                <a:defRPr/>
              </a:pPr>
              <a:t>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sz="1200" dirty="0" smtClean="0"/>
              <a:t>Untersuchung des Skalierungsverhaltens eines </a:t>
            </a:r>
            <a:r>
              <a:rPr lang="de-DE" sz="1200" dirty="0" err="1" smtClean="0"/>
              <a:t>Raspberry</a:t>
            </a:r>
            <a:r>
              <a:rPr lang="de-DE" sz="1200" dirty="0" smtClean="0"/>
              <a:t> Pi-Clusters unter Verwendung von HPC-Benchmarks</a:t>
            </a:r>
            <a:endParaRPr lang="de-DE" sz="1200" dirty="0"/>
          </a:p>
        </p:txBody>
      </p:sp>
      <p:pic>
        <p:nvPicPr>
          <p:cNvPr id="7" name="Inhaltsplatzhalter 6" descr="strom5.pdf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893" r="-1189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812769818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1800" dirty="0" smtClean="0"/>
              <a:t>III. Ergebnisse	</a:t>
            </a:r>
            <a:endParaRPr lang="de-DE" sz="1800" dirty="0"/>
          </a:p>
        </p:txBody>
      </p:sp>
      <p:pic>
        <p:nvPicPr>
          <p:cNvPr id="6" name="Inhaltsplatzhalter 5" descr="hpl5.pdf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893" r="-11893"/>
          <a:stretch>
            <a:fillRect/>
          </a:stretch>
        </p:blipFill>
        <p:spPr/>
      </p:pic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70BFFA52-4234-45F6-B1A6-074E24FF43A2}" type="slidenum">
              <a:rPr lang="de-DE" smtClean="0"/>
              <a:pPr>
                <a:defRPr/>
              </a:pPr>
              <a:t>8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sz="1200" dirty="0" smtClean="0"/>
              <a:t>Untersuchung des Skalierungsverhaltens eines </a:t>
            </a:r>
            <a:r>
              <a:rPr lang="de-DE" sz="1200" dirty="0" err="1" smtClean="0"/>
              <a:t>Raspberry</a:t>
            </a:r>
            <a:r>
              <a:rPr lang="de-DE" sz="1200" dirty="0" smtClean="0"/>
              <a:t> Pi-Clusters unter Verwendung von HPC-Benchmarks</a:t>
            </a: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3524707835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1800" dirty="0" smtClean="0"/>
              <a:t>III. Ergebnisse	</a:t>
            </a:r>
            <a:endParaRPr lang="de-DE" sz="18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70BFFA52-4234-45F6-B1A6-074E24FF43A2}" type="slidenum">
              <a:rPr lang="de-DE" smtClean="0"/>
              <a:pPr>
                <a:defRPr/>
              </a:pPr>
              <a:t>9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sz="1200" dirty="0" smtClean="0"/>
              <a:t>Untersuchung des Skalierungsverhaltens eines </a:t>
            </a:r>
            <a:r>
              <a:rPr lang="de-DE" sz="1200" dirty="0" err="1" smtClean="0"/>
              <a:t>Raspberry</a:t>
            </a:r>
            <a:r>
              <a:rPr lang="de-DE" sz="1200" dirty="0" smtClean="0"/>
              <a:t> Pi-Clusters unter Verwendung von HPC-Benchmarks</a:t>
            </a:r>
            <a:endParaRPr lang="de-DE" sz="1200" dirty="0"/>
          </a:p>
        </p:txBody>
      </p:sp>
      <p:pic>
        <p:nvPicPr>
          <p:cNvPr id="7" name="Inhaltsplatzhalter 6" descr="hpl6.pdf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893" r="-1189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852590459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Praesentation_lmu_aktuell">
  <a:themeElements>
    <a:clrScheme name="Praesentation_lmu_aktuell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Praesentation_lmu_aktuell">
      <a:majorFont>
        <a:latin typeface="LMU CompatilFact"/>
        <a:ea typeface=""/>
        <a:cs typeface=""/>
      </a:majorFont>
      <a:minorFont>
        <a:latin typeface="LMU CompatilFact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LMU CompatilFact" pitchFamily="2" charset="0"/>
          </a:defRPr>
        </a:defPPr>
      </a:lstStyle>
    </a:spDef>
    <a:lnDef>
      <a:spPr bwMode="auto">
        <a:noFill/>
        <a:ln w="19050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</a:objectDefaults>
  <a:extraClrSchemeLst>
    <a:extraClrScheme>
      <a:clrScheme name="Praesentation_lmu_aktuel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aesentation_lmu_aktuell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aesentation_lmu_aktuell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aesentation_lmu_aktuell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aesentation_lmu_aktuell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aesentation_lmu_aktuell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aesentation_lmu_aktuell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aesentation_lmu_aktuell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aesentation_lmu_aktuell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aesentation_lmu_aktuell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aesentation_lmu_aktuell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aesentation_lmu_aktuell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aesentation_lmu_aktuell 13">
        <a:dk1>
          <a:srgbClr val="000000"/>
        </a:dk1>
        <a:lt1>
          <a:srgbClr val="FFFFFF"/>
        </a:lt1>
        <a:dk2>
          <a:srgbClr val="4C4C4C"/>
        </a:dk2>
        <a:lt2>
          <a:srgbClr val="808080"/>
        </a:lt2>
        <a:accent1>
          <a:srgbClr val="FFCC00"/>
        </a:accent1>
        <a:accent2>
          <a:srgbClr val="FF99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00"/>
        </a:accent6>
        <a:hlink>
          <a:srgbClr val="009900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2128</Words>
  <Application>Microsoft Macintosh PowerPoint</Application>
  <PresentationFormat>Bildschirmpräsentation (4:3)</PresentationFormat>
  <Paragraphs>323</Paragraphs>
  <Slides>12</Slides>
  <Notes>12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3" baseType="lpstr">
      <vt:lpstr>Praesentation_lmu_aktuell</vt:lpstr>
      <vt:lpstr>Untersuchung des Skalierungsverhaltens  eines Raspberry Pi-Clusters  unter Verwendung von HPC-Benchmarks</vt:lpstr>
      <vt:lpstr>I. Grundlagen</vt:lpstr>
      <vt:lpstr>I. Grundlagen</vt:lpstr>
      <vt:lpstr>I. Grundlagen</vt:lpstr>
      <vt:lpstr>II. Versuchsaufbau</vt:lpstr>
      <vt:lpstr>III. Ergebnisse</vt:lpstr>
      <vt:lpstr>III. Ergebnisse </vt:lpstr>
      <vt:lpstr>III. Ergebnisse </vt:lpstr>
      <vt:lpstr>III. Ergebnisse </vt:lpstr>
      <vt:lpstr>III. Ergebnisse </vt:lpstr>
      <vt:lpstr>III. Ergebnisse </vt:lpstr>
      <vt:lpstr>IV. Zusammenfassung und Ausblick 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IT-Management TUM: Netz- und Systemmanagement  Vorlesung im Sommersemester 2012</dc:title>
  <dc:creator>schaaf</dc:creator>
  <cp:lastModifiedBy>judith</cp:lastModifiedBy>
  <cp:revision>3728</cp:revision>
  <cp:lastPrinted>2014-07-07T08:12:58Z</cp:lastPrinted>
  <dcterms:created xsi:type="dcterms:W3CDTF">2003-07-21T12:00:07Z</dcterms:created>
  <dcterms:modified xsi:type="dcterms:W3CDTF">2014-07-07T09:51:50Z</dcterms:modified>
</cp:coreProperties>
</file>